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09"/>
  </p:notesMasterIdLst>
  <p:handoutMasterIdLst>
    <p:handoutMasterId r:id="rId110"/>
  </p:handoutMasterIdLst>
  <p:sldIdLst>
    <p:sldId id="568" r:id="rId3"/>
    <p:sldId id="258" r:id="rId4"/>
    <p:sldId id="655" r:id="rId5"/>
    <p:sldId id="648" r:id="rId6"/>
    <p:sldId id="647" r:id="rId7"/>
    <p:sldId id="642" r:id="rId8"/>
    <p:sldId id="643" r:id="rId9"/>
    <p:sldId id="646" r:id="rId10"/>
    <p:sldId id="645" r:id="rId11"/>
    <p:sldId id="644" r:id="rId12"/>
    <p:sldId id="652" r:id="rId13"/>
    <p:sldId id="651" r:id="rId14"/>
    <p:sldId id="650" r:id="rId15"/>
    <p:sldId id="654" r:id="rId16"/>
    <p:sldId id="637" r:id="rId17"/>
    <p:sldId id="619" r:id="rId18"/>
    <p:sldId id="656" r:id="rId19"/>
    <p:sldId id="621" r:id="rId20"/>
    <p:sldId id="638" r:id="rId21"/>
    <p:sldId id="569" r:id="rId22"/>
    <p:sldId id="576" r:id="rId23"/>
    <p:sldId id="577" r:id="rId24"/>
    <p:sldId id="578" r:id="rId25"/>
    <p:sldId id="579" r:id="rId26"/>
    <p:sldId id="580" r:id="rId27"/>
    <p:sldId id="581" r:id="rId28"/>
    <p:sldId id="582" r:id="rId29"/>
    <p:sldId id="583" r:id="rId30"/>
    <p:sldId id="584" r:id="rId31"/>
    <p:sldId id="585" r:id="rId32"/>
    <p:sldId id="575" r:id="rId33"/>
    <p:sldId id="574" r:id="rId34"/>
    <p:sldId id="287" r:id="rId35"/>
    <p:sldId id="291" r:id="rId36"/>
    <p:sldId id="618" r:id="rId37"/>
    <p:sldId id="625" r:id="rId38"/>
    <p:sldId id="626" r:id="rId39"/>
    <p:sldId id="627" r:id="rId40"/>
    <p:sldId id="628" r:id="rId41"/>
    <p:sldId id="629" r:id="rId42"/>
    <p:sldId id="630" r:id="rId43"/>
    <p:sldId id="631" r:id="rId44"/>
    <p:sldId id="632" r:id="rId45"/>
    <p:sldId id="633" r:id="rId46"/>
    <p:sldId id="634" r:id="rId47"/>
    <p:sldId id="635" r:id="rId48"/>
    <p:sldId id="256" r:id="rId49"/>
    <p:sldId id="485" r:id="rId50"/>
    <p:sldId id="460" r:id="rId51"/>
    <p:sldId id="486" r:id="rId52"/>
    <p:sldId id="499" r:id="rId53"/>
    <p:sldId id="500" r:id="rId54"/>
    <p:sldId id="562" r:id="rId55"/>
    <p:sldId id="545" r:id="rId56"/>
    <p:sldId id="531" r:id="rId57"/>
    <p:sldId id="501" r:id="rId58"/>
    <p:sldId id="617" r:id="rId59"/>
    <p:sldId id="616" r:id="rId60"/>
    <p:sldId id="487" r:id="rId61"/>
    <p:sldId id="488" r:id="rId62"/>
    <p:sldId id="489" r:id="rId63"/>
    <p:sldId id="563" r:id="rId64"/>
    <p:sldId id="543" r:id="rId65"/>
    <p:sldId id="533" r:id="rId66"/>
    <p:sldId id="534" r:id="rId67"/>
    <p:sldId id="535" r:id="rId68"/>
    <p:sldId id="536" r:id="rId69"/>
    <p:sldId id="537" r:id="rId70"/>
    <p:sldId id="564" r:id="rId71"/>
    <p:sldId id="508" r:id="rId72"/>
    <p:sldId id="510" r:id="rId73"/>
    <p:sldId id="544" r:id="rId74"/>
    <p:sldId id="512" r:id="rId75"/>
    <p:sldId id="514" r:id="rId76"/>
    <p:sldId id="538" r:id="rId77"/>
    <p:sldId id="546" r:id="rId78"/>
    <p:sldId id="484" r:id="rId79"/>
    <p:sldId id="470" r:id="rId80"/>
    <p:sldId id="469" r:id="rId81"/>
    <p:sldId id="548" r:id="rId82"/>
    <p:sldId id="552" r:id="rId83"/>
    <p:sldId id="553" r:id="rId84"/>
    <p:sldId id="559" r:id="rId85"/>
    <p:sldId id="547" r:id="rId86"/>
    <p:sldId id="461" r:id="rId87"/>
    <p:sldId id="551" r:id="rId88"/>
    <p:sldId id="554" r:id="rId89"/>
    <p:sldId id="555" r:id="rId90"/>
    <p:sldId id="556" r:id="rId91"/>
    <p:sldId id="657" r:id="rId92"/>
    <p:sldId id="658" r:id="rId93"/>
    <p:sldId id="659" r:id="rId94"/>
    <p:sldId id="660" r:id="rId95"/>
    <p:sldId id="661" r:id="rId96"/>
    <p:sldId id="662" r:id="rId97"/>
    <p:sldId id="663" r:id="rId98"/>
    <p:sldId id="664" r:id="rId99"/>
    <p:sldId id="665" r:id="rId100"/>
    <p:sldId id="666" r:id="rId101"/>
    <p:sldId id="667" r:id="rId102"/>
    <p:sldId id="668" r:id="rId103"/>
    <p:sldId id="669" r:id="rId104"/>
    <p:sldId id="670" r:id="rId105"/>
    <p:sldId id="671" r:id="rId106"/>
    <p:sldId id="672" r:id="rId107"/>
    <p:sldId id="565" r:id="rId108"/>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b="1" kern="1200">
        <a:solidFill>
          <a:schemeClr val="tx1"/>
        </a:solidFill>
        <a:latin typeface="MT Extra" pitchFamily="18" charset="2"/>
        <a:ea typeface="+mn-ea"/>
        <a:cs typeface="+mn-cs"/>
      </a:defRPr>
    </a:lvl1pPr>
    <a:lvl2pPr marL="457200" algn="l" rtl="0" eaLnBrk="0" fontAlgn="base" hangingPunct="0">
      <a:spcBef>
        <a:spcPct val="0"/>
      </a:spcBef>
      <a:spcAft>
        <a:spcPct val="0"/>
      </a:spcAft>
      <a:defRPr sz="2000" b="1" kern="1200">
        <a:solidFill>
          <a:schemeClr val="tx1"/>
        </a:solidFill>
        <a:latin typeface="MT Extra" pitchFamily="18" charset="2"/>
        <a:ea typeface="+mn-ea"/>
        <a:cs typeface="+mn-cs"/>
      </a:defRPr>
    </a:lvl2pPr>
    <a:lvl3pPr marL="914400" algn="l" rtl="0" eaLnBrk="0" fontAlgn="base" hangingPunct="0">
      <a:spcBef>
        <a:spcPct val="0"/>
      </a:spcBef>
      <a:spcAft>
        <a:spcPct val="0"/>
      </a:spcAft>
      <a:defRPr sz="2000" b="1" kern="1200">
        <a:solidFill>
          <a:schemeClr val="tx1"/>
        </a:solidFill>
        <a:latin typeface="MT Extra" pitchFamily="18" charset="2"/>
        <a:ea typeface="+mn-ea"/>
        <a:cs typeface="+mn-cs"/>
      </a:defRPr>
    </a:lvl3pPr>
    <a:lvl4pPr marL="1371600" algn="l" rtl="0" eaLnBrk="0" fontAlgn="base" hangingPunct="0">
      <a:spcBef>
        <a:spcPct val="0"/>
      </a:spcBef>
      <a:spcAft>
        <a:spcPct val="0"/>
      </a:spcAft>
      <a:defRPr sz="2000" b="1" kern="1200">
        <a:solidFill>
          <a:schemeClr val="tx1"/>
        </a:solidFill>
        <a:latin typeface="MT Extra" pitchFamily="18" charset="2"/>
        <a:ea typeface="+mn-ea"/>
        <a:cs typeface="+mn-cs"/>
      </a:defRPr>
    </a:lvl4pPr>
    <a:lvl5pPr marL="1828800" algn="l" rtl="0" eaLnBrk="0" fontAlgn="base" hangingPunct="0">
      <a:spcBef>
        <a:spcPct val="0"/>
      </a:spcBef>
      <a:spcAft>
        <a:spcPct val="0"/>
      </a:spcAft>
      <a:defRPr sz="2000" b="1" kern="1200">
        <a:solidFill>
          <a:schemeClr val="tx1"/>
        </a:solidFill>
        <a:latin typeface="MT Extra" pitchFamily="18" charset="2"/>
        <a:ea typeface="+mn-ea"/>
        <a:cs typeface="+mn-cs"/>
      </a:defRPr>
    </a:lvl5pPr>
    <a:lvl6pPr marL="2286000" algn="l" defTabSz="914400" rtl="0" eaLnBrk="1" latinLnBrk="0" hangingPunct="1">
      <a:defRPr sz="2000" b="1" kern="1200">
        <a:solidFill>
          <a:schemeClr val="tx1"/>
        </a:solidFill>
        <a:latin typeface="MT Extra" pitchFamily="18" charset="2"/>
        <a:ea typeface="+mn-ea"/>
        <a:cs typeface="+mn-cs"/>
      </a:defRPr>
    </a:lvl6pPr>
    <a:lvl7pPr marL="2743200" algn="l" defTabSz="914400" rtl="0" eaLnBrk="1" latinLnBrk="0" hangingPunct="1">
      <a:defRPr sz="2000" b="1" kern="1200">
        <a:solidFill>
          <a:schemeClr val="tx1"/>
        </a:solidFill>
        <a:latin typeface="MT Extra" pitchFamily="18" charset="2"/>
        <a:ea typeface="+mn-ea"/>
        <a:cs typeface="+mn-cs"/>
      </a:defRPr>
    </a:lvl7pPr>
    <a:lvl8pPr marL="3200400" algn="l" defTabSz="914400" rtl="0" eaLnBrk="1" latinLnBrk="0" hangingPunct="1">
      <a:defRPr sz="2000" b="1" kern="1200">
        <a:solidFill>
          <a:schemeClr val="tx1"/>
        </a:solidFill>
        <a:latin typeface="MT Extra" pitchFamily="18" charset="2"/>
        <a:ea typeface="+mn-ea"/>
        <a:cs typeface="+mn-cs"/>
      </a:defRPr>
    </a:lvl8pPr>
    <a:lvl9pPr marL="3657600" algn="l" defTabSz="914400" rtl="0" eaLnBrk="1" latinLnBrk="0" hangingPunct="1">
      <a:defRPr sz="2000" b="1" kern="1200">
        <a:solidFill>
          <a:schemeClr val="tx1"/>
        </a:solidFill>
        <a:latin typeface="MT Extra" pitchFamily="18" charset="2"/>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0617"/>
    <a:srgbClr val="005400"/>
    <a:srgbClr val="A80000"/>
    <a:srgbClr val="A8A8A8"/>
    <a:srgbClr val="FF00A8"/>
    <a:srgbClr val="AA00A8"/>
    <a:srgbClr val="FFA800"/>
    <a:srgbClr val="0000FF"/>
    <a:srgbClr val="FF5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369" autoAdjust="0"/>
    <p:restoredTop sz="93783" autoAdjust="0"/>
  </p:normalViewPr>
  <p:slideViewPr>
    <p:cSldViewPr>
      <p:cViewPr>
        <p:scale>
          <a:sx n="100" d="100"/>
          <a:sy n="100" d="100"/>
        </p:scale>
        <p:origin x="-183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3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18979" y="8855623"/>
            <a:ext cx="774066" cy="258055"/>
          </a:xfrm>
          <a:prstGeom prst="rect">
            <a:avLst/>
          </a:prstGeom>
          <a:noFill/>
          <a:ln w="12700">
            <a:noFill/>
            <a:miter lim="800000"/>
            <a:headEnd/>
            <a:tailEnd/>
          </a:ln>
          <a:effectLst/>
        </p:spPr>
        <p:txBody>
          <a:bodyPr wrap="none" lIns="88613" tIns="45113" rIns="88613" bIns="45113">
            <a:spAutoFit/>
          </a:bodyPr>
          <a:lstStyle/>
          <a:p>
            <a:pPr algn="ctr" defTabSz="881301">
              <a:lnSpc>
                <a:spcPct val="90000"/>
              </a:lnSpc>
            </a:pPr>
            <a:r>
              <a:rPr lang="en-US" sz="1200" b="0" dirty="0">
                <a:latin typeface="Arial" charset="0"/>
              </a:rPr>
              <a:t>Page </a:t>
            </a:r>
            <a:fld id="{62F4B922-1712-40E6-8FFE-037A27A455AA}" type="slidenum">
              <a:rPr lang="en-US" sz="1200" b="0">
                <a:latin typeface="Arial" charset="0"/>
              </a:rPr>
              <a:pPr algn="ctr" defTabSz="881301">
                <a:lnSpc>
                  <a:spcPct val="90000"/>
                </a:lnSpc>
              </a:pPr>
              <a:t>‹#›</a:t>
            </a:fld>
            <a:endParaRPr lang="en-US" sz="1200" b="0" dirty="0">
              <a:latin typeface="Arial" charset="0"/>
            </a:endParaRPr>
          </a:p>
        </p:txBody>
      </p:sp>
    </p:spTree>
    <p:extLst>
      <p:ext uri="{BB962C8B-B14F-4D97-AF65-F5344CB8AC3E}">
        <p14:creationId xmlns:p14="http://schemas.microsoft.com/office/powerpoint/2010/main" val="828134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18979" y="8855623"/>
            <a:ext cx="774066" cy="256452"/>
          </a:xfrm>
          <a:prstGeom prst="rect">
            <a:avLst/>
          </a:prstGeom>
          <a:noFill/>
          <a:ln w="12700">
            <a:noFill/>
            <a:miter lim="800000"/>
            <a:headEnd/>
            <a:tailEnd/>
          </a:ln>
          <a:effectLst/>
        </p:spPr>
        <p:txBody>
          <a:bodyPr wrap="none" lIns="88613" tIns="45113" rIns="88613" bIns="45113">
            <a:spAutoFit/>
          </a:bodyPr>
          <a:lstStyle/>
          <a:p>
            <a:pPr algn="ctr" defTabSz="881301">
              <a:lnSpc>
                <a:spcPct val="90000"/>
              </a:lnSpc>
            </a:pPr>
            <a:r>
              <a:rPr lang="en-US" sz="1200" b="0" dirty="0">
                <a:latin typeface="Arial" charset="0"/>
              </a:rPr>
              <a:t>Page </a:t>
            </a:r>
            <a:fld id="{158B654A-30FE-4243-B0FC-7C577CC2CA32}" type="slidenum">
              <a:rPr lang="en-US" sz="1200" b="0">
                <a:latin typeface="Arial" charset="0"/>
              </a:rPr>
              <a:pPr algn="ctr" defTabSz="881301">
                <a:lnSpc>
                  <a:spcPct val="90000"/>
                </a:lnSpc>
              </a:pPr>
              <a:t>‹#›</a:t>
            </a:fld>
            <a:endParaRPr lang="en-US" sz="1200" b="0" dirty="0">
              <a:latin typeface="Arial" charset="0"/>
            </a:endParaRPr>
          </a:p>
        </p:txBody>
      </p:sp>
      <p:sp>
        <p:nvSpPr>
          <p:cNvPr id="2051" name="Rectangle 3"/>
          <p:cNvSpPr>
            <a:spLocks noGrp="1" noRot="1" noChangeAspect="1" noChangeArrowheads="1" noTextEdit="1"/>
          </p:cNvSpPr>
          <p:nvPr>
            <p:ph type="sldImg" idx="2"/>
          </p:nvPr>
        </p:nvSpPr>
        <p:spPr bwMode="auto">
          <a:xfrm>
            <a:off x="1190625" y="703263"/>
            <a:ext cx="4630738" cy="3473450"/>
          </a:xfrm>
          <a:prstGeom prst="rect">
            <a:avLst/>
          </a:prstGeom>
          <a:noFill/>
          <a:ln w="12700">
            <a:solidFill>
              <a:schemeClr val="tx1"/>
            </a:solidFill>
            <a:miter lim="800000"/>
            <a:headEnd/>
            <a:tailEnd/>
          </a:ln>
          <a:effectLst/>
        </p:spPr>
      </p:sp>
      <p:sp>
        <p:nvSpPr>
          <p:cNvPr id="2052" name="Rectangle 4"/>
          <p:cNvSpPr>
            <a:spLocks noGrp="1" noChangeArrowheads="1"/>
          </p:cNvSpPr>
          <p:nvPr>
            <p:ph type="body" sz="quarter" idx="3"/>
          </p:nvPr>
        </p:nvSpPr>
        <p:spPr bwMode="auto">
          <a:xfrm>
            <a:off x="934720" y="4415792"/>
            <a:ext cx="5140960" cy="4183380"/>
          </a:xfrm>
          <a:prstGeom prst="rect">
            <a:avLst/>
          </a:prstGeom>
          <a:noFill/>
          <a:ln w="12700">
            <a:noFill/>
            <a:miter lim="800000"/>
            <a:headEnd/>
            <a:tailEnd/>
          </a:ln>
          <a:effectLst/>
        </p:spPr>
        <p:txBody>
          <a:bodyPr vert="horz" wrap="square" lIns="91836" tIns="45113" rIns="91836" bIns="45113"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7514836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body" idx="1"/>
          </p:nvPr>
        </p:nvSpPr>
        <p:spPr>
          <a:ln/>
        </p:spPr>
        <p:txBody>
          <a:bodyPr/>
          <a:lstStyle/>
          <a:p>
            <a:endParaRPr lang="en-US"/>
          </a:p>
        </p:txBody>
      </p:sp>
      <p:sp>
        <p:nvSpPr>
          <p:cNvPr id="651267" name="Rectangle 3"/>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937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09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endParaRPr lang="en-US"/>
          </a:p>
        </p:txBody>
      </p:sp>
      <p:sp>
        <p:nvSpPr>
          <p:cNvPr id="5123" name="Rectangle 3"/>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6588" y="971550"/>
            <a:ext cx="1938337" cy="5353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1575" y="971550"/>
            <a:ext cx="5662613" cy="535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191975-84CB-4470-AE95-030DC9B49D5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785A1-4124-4AC1-A533-1EF908F2EB2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91975-84CB-4470-AE95-030DC9B49D5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785A1-4124-4AC1-A533-1EF908F2EB2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191975-84CB-4470-AE95-030DC9B49D5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785A1-4124-4AC1-A533-1EF908F2EB2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191975-84CB-4470-AE95-030DC9B49D55}"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785A1-4124-4AC1-A533-1EF908F2EB2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191975-84CB-4470-AE95-030DC9B49D55}" type="datetimeFigureOut">
              <a:rPr lang="en-US" smtClean="0"/>
              <a:pPr/>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785A1-4124-4AC1-A533-1EF908F2EB2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191975-84CB-4470-AE95-030DC9B49D55}" type="datetimeFigureOut">
              <a:rPr lang="en-US" smtClean="0"/>
              <a:pPr/>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785A1-4124-4AC1-A533-1EF908F2EB2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91975-84CB-4470-AE95-030DC9B49D55}" type="datetimeFigureOut">
              <a:rPr lang="en-US" smtClean="0"/>
              <a:pPr/>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785A1-4124-4AC1-A533-1EF908F2EB2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91975-84CB-4470-AE95-030DC9B49D55}"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785A1-4124-4AC1-A533-1EF908F2EB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0" i="0" baseline="0">
                <a:effectLst/>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b="0" i="0" baseline="0">
                <a:latin typeface="Calibri" pitchFamily="34" charset="0"/>
              </a:defRPr>
            </a:lvl1pPr>
            <a:lvl2pPr>
              <a:defRPr sz="1800" b="0" i="0" baseline="0">
                <a:latin typeface="Calibri" pitchFamily="34" charset="0"/>
              </a:defRPr>
            </a:lvl2pPr>
            <a:lvl3pPr>
              <a:defRPr sz="1800" b="0" i="0" baseline="0">
                <a:latin typeface="Calibri" pitchFamily="34" charset="0"/>
              </a:defRPr>
            </a:lvl3pPr>
            <a:lvl4pPr>
              <a:defRPr sz="1800" b="0" i="0" baseline="0">
                <a:latin typeface="Calibri" pitchFamily="34" charset="0"/>
              </a:defRPr>
            </a:lvl4pPr>
            <a:lvl5pPr>
              <a:defRPr sz="1800" b="0" i="0" baseline="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91975-84CB-4470-AE95-030DC9B49D55}"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785A1-4124-4AC1-A533-1EF908F2EB2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91975-84CB-4470-AE95-030DC9B49D5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785A1-4124-4AC1-A533-1EF908F2EB2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91975-84CB-4470-AE95-030DC9B49D55}"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785A1-4124-4AC1-A533-1EF908F2EB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1575" y="1895475"/>
            <a:ext cx="3786188"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895475"/>
            <a:ext cx="3786187"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3" cstate="print"/>
          <a:srcRect/>
          <a:stretch>
            <a:fillRect/>
          </a:stretch>
        </p:blipFill>
        <p:spPr bwMode="auto">
          <a:xfrm>
            <a:off x="144463" y="41275"/>
            <a:ext cx="993775" cy="520700"/>
          </a:xfrm>
          <a:prstGeom prst="rect">
            <a:avLst/>
          </a:prstGeom>
          <a:noFill/>
          <a:ln w="12700">
            <a:noFill/>
            <a:miter lim="800000"/>
            <a:headEnd/>
            <a:tailEnd/>
          </a:ln>
          <a:effectLst/>
        </p:spPr>
      </p:pic>
      <p:sp>
        <p:nvSpPr>
          <p:cNvPr id="1027" name="Rectangle 3"/>
          <p:cNvSpPr>
            <a:spLocks noGrp="1" noChangeArrowheads="1"/>
          </p:cNvSpPr>
          <p:nvPr>
            <p:ph type="title"/>
          </p:nvPr>
        </p:nvSpPr>
        <p:spPr bwMode="auto">
          <a:xfrm>
            <a:off x="1200150" y="971550"/>
            <a:ext cx="7724775" cy="6858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Slide Title</a:t>
            </a:r>
          </a:p>
        </p:txBody>
      </p:sp>
      <p:sp>
        <p:nvSpPr>
          <p:cNvPr id="1028" name="Rectangle 4"/>
          <p:cNvSpPr>
            <a:spLocks noGrp="1" noChangeArrowheads="1"/>
          </p:cNvSpPr>
          <p:nvPr>
            <p:ph type="body" idx="1"/>
          </p:nvPr>
        </p:nvSpPr>
        <p:spPr bwMode="auto">
          <a:xfrm>
            <a:off x="1171575" y="1895475"/>
            <a:ext cx="7724775" cy="44291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1247775" y="176213"/>
            <a:ext cx="7858125" cy="361950"/>
          </a:xfrm>
          <a:prstGeom prst="rect">
            <a:avLst/>
          </a:prstGeom>
          <a:solidFill>
            <a:srgbClr val="F30617"/>
          </a:solidFill>
          <a:ln w="12700">
            <a:noFill/>
            <a:miter lim="800000"/>
            <a:headEnd/>
            <a:tailEnd/>
          </a:ln>
          <a:effectLst>
            <a:outerShdw dist="89803" dir="2700000" algn="ctr" rotWithShape="0">
              <a:schemeClr val="folHlink"/>
            </a:outerShdw>
          </a:effectLst>
        </p:spPr>
        <p:txBody>
          <a:bodyPr wrap="none" anchor="ctr"/>
          <a:lstStyle/>
          <a:p>
            <a:endParaRPr lang="en-US"/>
          </a:p>
        </p:txBody>
      </p:sp>
      <p:sp>
        <p:nvSpPr>
          <p:cNvPr id="1030" name="Rectangle 6"/>
          <p:cNvSpPr>
            <a:spLocks noChangeArrowheads="1"/>
          </p:cNvSpPr>
          <p:nvPr/>
        </p:nvSpPr>
        <p:spPr bwMode="auto">
          <a:xfrm>
            <a:off x="309563" y="6424613"/>
            <a:ext cx="180975" cy="271462"/>
          </a:xfrm>
          <a:prstGeom prst="rect">
            <a:avLst/>
          </a:prstGeom>
          <a:noFill/>
          <a:ln w="12700">
            <a:noFill/>
            <a:miter lim="800000"/>
            <a:headEnd/>
            <a:tailEnd/>
          </a:ln>
          <a:effectLst/>
        </p:spPr>
        <p:txBody>
          <a:bodyPr wrap="none" lIns="90488" tIns="44450" rIns="90488" bIns="44450">
            <a:spAutoFit/>
          </a:bodyPr>
          <a:lstStyle/>
          <a:p>
            <a:endParaRPr lang="en-US" sz="1200">
              <a:latin typeface="Arial" charset="0"/>
            </a:endParaRPr>
          </a:p>
        </p:txBody>
      </p:sp>
      <p:pic>
        <p:nvPicPr>
          <p:cNvPr id="8" name="Picture 7" descr="JJ_Logo_ko.png"/>
          <p:cNvPicPr>
            <a:picLocks noChangeAspect="1"/>
          </p:cNvPicPr>
          <p:nvPr userDrawn="1"/>
        </p:nvPicPr>
        <p:blipFill>
          <a:blip r:embed="rId14" cstate="print"/>
          <a:stretch>
            <a:fillRect/>
          </a:stretch>
        </p:blipFill>
        <p:spPr>
          <a:xfrm>
            <a:off x="1295401" y="228600"/>
            <a:ext cx="1489713" cy="2857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lnSpc>
          <a:spcPct val="90000"/>
        </a:lnSpc>
        <a:spcBef>
          <a:spcPct val="0"/>
        </a:spcBef>
        <a:spcAft>
          <a:spcPct val="0"/>
        </a:spcAft>
        <a:defRPr sz="4200" b="1" i="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200" b="1" i="1">
          <a:solidFill>
            <a:schemeClr val="tx2"/>
          </a:solidFill>
          <a:effectLst>
            <a:outerShdw blurRad="38100" dist="38100" dir="2700000" algn="tl">
              <a:srgbClr val="000000"/>
            </a:outerShdw>
          </a:effectLst>
          <a:latin typeface="Times New Roman" charset="0"/>
        </a:defRPr>
      </a:lvl2pPr>
      <a:lvl3pPr algn="ctr" rtl="0" eaLnBrk="0" fontAlgn="base" hangingPunct="0">
        <a:lnSpc>
          <a:spcPct val="90000"/>
        </a:lnSpc>
        <a:spcBef>
          <a:spcPct val="0"/>
        </a:spcBef>
        <a:spcAft>
          <a:spcPct val="0"/>
        </a:spcAft>
        <a:defRPr sz="4200" b="1" i="1">
          <a:solidFill>
            <a:schemeClr val="tx2"/>
          </a:solidFill>
          <a:effectLst>
            <a:outerShdw blurRad="38100" dist="38100" dir="2700000" algn="tl">
              <a:srgbClr val="000000"/>
            </a:outerShdw>
          </a:effectLst>
          <a:latin typeface="Times New Roman" charset="0"/>
        </a:defRPr>
      </a:lvl3pPr>
      <a:lvl4pPr algn="ctr" rtl="0" eaLnBrk="0" fontAlgn="base" hangingPunct="0">
        <a:lnSpc>
          <a:spcPct val="90000"/>
        </a:lnSpc>
        <a:spcBef>
          <a:spcPct val="0"/>
        </a:spcBef>
        <a:spcAft>
          <a:spcPct val="0"/>
        </a:spcAft>
        <a:defRPr sz="4200" b="1" i="1">
          <a:solidFill>
            <a:schemeClr val="tx2"/>
          </a:solidFill>
          <a:effectLst>
            <a:outerShdw blurRad="38100" dist="38100" dir="2700000" algn="tl">
              <a:srgbClr val="000000"/>
            </a:outerShdw>
          </a:effectLst>
          <a:latin typeface="Times New Roman" charset="0"/>
        </a:defRPr>
      </a:lvl4pPr>
      <a:lvl5pPr algn="ctr" rtl="0" eaLnBrk="0" fontAlgn="base" hangingPunct="0">
        <a:lnSpc>
          <a:spcPct val="90000"/>
        </a:lnSpc>
        <a:spcBef>
          <a:spcPct val="0"/>
        </a:spcBef>
        <a:spcAft>
          <a:spcPct val="0"/>
        </a:spcAft>
        <a:defRPr sz="4200" b="1" i="1">
          <a:solidFill>
            <a:schemeClr val="tx2"/>
          </a:solidFill>
          <a:effectLst>
            <a:outerShdw blurRad="38100" dist="38100" dir="2700000" algn="tl">
              <a:srgbClr val="000000"/>
            </a:outerShdw>
          </a:effectLst>
          <a:latin typeface="Times New Roman" charset="0"/>
        </a:defRPr>
      </a:lvl5pPr>
      <a:lvl6pPr marL="457200" algn="ctr" rtl="0" eaLnBrk="0" fontAlgn="base" hangingPunct="0">
        <a:lnSpc>
          <a:spcPct val="90000"/>
        </a:lnSpc>
        <a:spcBef>
          <a:spcPct val="0"/>
        </a:spcBef>
        <a:spcAft>
          <a:spcPct val="0"/>
        </a:spcAft>
        <a:defRPr sz="4200" b="1" i="1">
          <a:solidFill>
            <a:schemeClr val="tx2"/>
          </a:solidFill>
          <a:effectLst>
            <a:outerShdw blurRad="38100" dist="38100" dir="2700000" algn="tl">
              <a:srgbClr val="000000"/>
            </a:outerShdw>
          </a:effectLst>
          <a:latin typeface="Times New Roman" charset="0"/>
        </a:defRPr>
      </a:lvl6pPr>
      <a:lvl7pPr marL="914400" algn="ctr" rtl="0" eaLnBrk="0" fontAlgn="base" hangingPunct="0">
        <a:lnSpc>
          <a:spcPct val="90000"/>
        </a:lnSpc>
        <a:spcBef>
          <a:spcPct val="0"/>
        </a:spcBef>
        <a:spcAft>
          <a:spcPct val="0"/>
        </a:spcAft>
        <a:defRPr sz="4200" b="1" i="1">
          <a:solidFill>
            <a:schemeClr val="tx2"/>
          </a:solidFill>
          <a:effectLst>
            <a:outerShdw blurRad="38100" dist="38100" dir="2700000" algn="tl">
              <a:srgbClr val="000000"/>
            </a:outerShdw>
          </a:effectLst>
          <a:latin typeface="Times New Roman" charset="0"/>
        </a:defRPr>
      </a:lvl7pPr>
      <a:lvl8pPr marL="1371600" algn="ctr" rtl="0" eaLnBrk="0" fontAlgn="base" hangingPunct="0">
        <a:lnSpc>
          <a:spcPct val="90000"/>
        </a:lnSpc>
        <a:spcBef>
          <a:spcPct val="0"/>
        </a:spcBef>
        <a:spcAft>
          <a:spcPct val="0"/>
        </a:spcAft>
        <a:defRPr sz="4200" b="1" i="1">
          <a:solidFill>
            <a:schemeClr val="tx2"/>
          </a:solidFill>
          <a:effectLst>
            <a:outerShdw blurRad="38100" dist="38100" dir="2700000" algn="tl">
              <a:srgbClr val="000000"/>
            </a:outerShdw>
          </a:effectLst>
          <a:latin typeface="Times New Roman" charset="0"/>
        </a:defRPr>
      </a:lvl8pPr>
      <a:lvl9pPr marL="1828800" algn="ctr" rtl="0" eaLnBrk="0" fontAlgn="base" hangingPunct="0">
        <a:lnSpc>
          <a:spcPct val="90000"/>
        </a:lnSpc>
        <a:spcBef>
          <a:spcPct val="0"/>
        </a:spcBef>
        <a:spcAft>
          <a:spcPct val="0"/>
        </a:spcAft>
        <a:defRPr sz="4200" b="1" i="1">
          <a:solidFill>
            <a:schemeClr val="tx2"/>
          </a:solidFill>
          <a:effectLst>
            <a:outerShdw blurRad="38100" dist="38100" dir="2700000" algn="tl">
              <a:srgbClr val="000000"/>
            </a:outerShdw>
          </a:effectLst>
          <a:latin typeface="Times New Roman" charset="0"/>
        </a:defRPr>
      </a:lvl9pPr>
    </p:titleStyle>
    <p:bodyStyle>
      <a:lvl1pPr marL="285750" indent="-285750" algn="l" rtl="0" eaLnBrk="0" fontAlgn="base" hangingPunct="0">
        <a:lnSpc>
          <a:spcPct val="120000"/>
        </a:lnSpc>
        <a:spcBef>
          <a:spcPct val="0"/>
        </a:spcBef>
        <a:spcAft>
          <a:spcPct val="0"/>
        </a:spcAft>
        <a:buClr>
          <a:schemeClr val="tx1"/>
        </a:buClr>
        <a:buSzPct val="100000"/>
        <a:buFont typeface="Wingdings" pitchFamily="2" charset="2"/>
        <a:buChar char="ü"/>
        <a:defRPr sz="3400" b="1">
          <a:solidFill>
            <a:schemeClr val="tx1"/>
          </a:solidFill>
          <a:latin typeface="+mn-lt"/>
          <a:ea typeface="+mn-ea"/>
          <a:cs typeface="+mn-cs"/>
        </a:defRPr>
      </a:lvl1pPr>
      <a:lvl2pPr marL="628650" indent="-228600" algn="l" rtl="0" eaLnBrk="0" fontAlgn="base" hangingPunct="0">
        <a:lnSpc>
          <a:spcPct val="120000"/>
        </a:lnSpc>
        <a:spcBef>
          <a:spcPct val="0"/>
        </a:spcBef>
        <a:spcAft>
          <a:spcPct val="0"/>
        </a:spcAft>
        <a:buClr>
          <a:schemeClr val="tx1"/>
        </a:buClr>
        <a:buSzPct val="100000"/>
        <a:buChar char="–"/>
        <a:defRPr sz="2400" b="1" i="1">
          <a:solidFill>
            <a:schemeClr val="tx1"/>
          </a:solidFill>
          <a:latin typeface="+mn-lt"/>
        </a:defRPr>
      </a:lvl2pPr>
      <a:lvl3pPr marL="1085850" indent="-285750" algn="l" rtl="0" eaLnBrk="0" fontAlgn="base" hangingPunct="0">
        <a:lnSpc>
          <a:spcPct val="120000"/>
        </a:lnSpc>
        <a:spcBef>
          <a:spcPct val="0"/>
        </a:spcBef>
        <a:spcAft>
          <a:spcPct val="0"/>
        </a:spcAft>
        <a:buClr>
          <a:schemeClr val="tx1"/>
        </a:buClr>
        <a:buSzPct val="100000"/>
        <a:buChar char="–"/>
        <a:defRPr sz="2400" b="1" i="1">
          <a:solidFill>
            <a:schemeClr val="tx1"/>
          </a:solidFill>
          <a:latin typeface="+mn-lt"/>
        </a:defRPr>
      </a:lvl3pPr>
      <a:lvl4pPr marL="1543050" indent="-171450" algn="l" rtl="0" eaLnBrk="0" fontAlgn="base" hangingPunct="0">
        <a:lnSpc>
          <a:spcPct val="120000"/>
        </a:lnSpc>
        <a:spcBef>
          <a:spcPct val="0"/>
        </a:spcBef>
        <a:spcAft>
          <a:spcPct val="0"/>
        </a:spcAft>
        <a:buClr>
          <a:schemeClr val="tx1"/>
        </a:buClr>
        <a:buSzPct val="100000"/>
        <a:buChar char="–"/>
        <a:defRPr sz="2400" b="1" i="1">
          <a:solidFill>
            <a:schemeClr val="tx1"/>
          </a:solidFill>
          <a:latin typeface="+mn-lt"/>
        </a:defRPr>
      </a:lvl4pPr>
      <a:lvl5pPr marL="2000250" indent="-171450" algn="l" rtl="0" eaLnBrk="0" fontAlgn="base" hangingPunct="0">
        <a:lnSpc>
          <a:spcPct val="120000"/>
        </a:lnSpc>
        <a:spcBef>
          <a:spcPct val="0"/>
        </a:spcBef>
        <a:spcAft>
          <a:spcPct val="0"/>
        </a:spcAft>
        <a:buClr>
          <a:schemeClr val="tx1"/>
        </a:buClr>
        <a:buSzPct val="100000"/>
        <a:buChar char="–"/>
        <a:defRPr sz="2400" b="1" i="1">
          <a:solidFill>
            <a:schemeClr val="tx1"/>
          </a:solidFill>
          <a:latin typeface="+mn-lt"/>
        </a:defRPr>
      </a:lvl5pPr>
      <a:lvl6pPr marL="2457450" indent="-171450" algn="l" rtl="0" eaLnBrk="0" fontAlgn="base" hangingPunct="0">
        <a:lnSpc>
          <a:spcPct val="120000"/>
        </a:lnSpc>
        <a:spcBef>
          <a:spcPct val="0"/>
        </a:spcBef>
        <a:spcAft>
          <a:spcPct val="0"/>
        </a:spcAft>
        <a:buClr>
          <a:schemeClr val="tx1"/>
        </a:buClr>
        <a:buSzPct val="100000"/>
        <a:buChar char="–"/>
        <a:defRPr sz="2400" b="1" i="1">
          <a:solidFill>
            <a:schemeClr val="tx1"/>
          </a:solidFill>
          <a:latin typeface="+mn-lt"/>
        </a:defRPr>
      </a:lvl6pPr>
      <a:lvl7pPr marL="2914650" indent="-171450" algn="l" rtl="0" eaLnBrk="0" fontAlgn="base" hangingPunct="0">
        <a:lnSpc>
          <a:spcPct val="120000"/>
        </a:lnSpc>
        <a:spcBef>
          <a:spcPct val="0"/>
        </a:spcBef>
        <a:spcAft>
          <a:spcPct val="0"/>
        </a:spcAft>
        <a:buClr>
          <a:schemeClr val="tx1"/>
        </a:buClr>
        <a:buSzPct val="100000"/>
        <a:buChar char="–"/>
        <a:defRPr sz="2400" b="1" i="1">
          <a:solidFill>
            <a:schemeClr val="tx1"/>
          </a:solidFill>
          <a:latin typeface="+mn-lt"/>
        </a:defRPr>
      </a:lvl7pPr>
      <a:lvl8pPr marL="3371850" indent="-171450" algn="l" rtl="0" eaLnBrk="0" fontAlgn="base" hangingPunct="0">
        <a:lnSpc>
          <a:spcPct val="120000"/>
        </a:lnSpc>
        <a:spcBef>
          <a:spcPct val="0"/>
        </a:spcBef>
        <a:spcAft>
          <a:spcPct val="0"/>
        </a:spcAft>
        <a:buClr>
          <a:schemeClr val="tx1"/>
        </a:buClr>
        <a:buSzPct val="100000"/>
        <a:buChar char="–"/>
        <a:defRPr sz="2400" b="1" i="1">
          <a:solidFill>
            <a:schemeClr val="tx1"/>
          </a:solidFill>
          <a:latin typeface="+mn-lt"/>
        </a:defRPr>
      </a:lvl8pPr>
      <a:lvl9pPr marL="3829050" indent="-171450" algn="l" rtl="0" eaLnBrk="0" fontAlgn="base" hangingPunct="0">
        <a:lnSpc>
          <a:spcPct val="120000"/>
        </a:lnSpc>
        <a:spcBef>
          <a:spcPct val="0"/>
        </a:spcBef>
        <a:spcAft>
          <a:spcPct val="0"/>
        </a:spcAft>
        <a:buClr>
          <a:schemeClr val="tx1"/>
        </a:buClr>
        <a:buSzPct val="100000"/>
        <a:buChar char="–"/>
        <a:defRPr sz="2400" b="1"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91975-84CB-4470-AE95-030DC9B49D55}" type="datetimeFigureOut">
              <a:rPr lang="en-US" smtClean="0"/>
              <a:pPr/>
              <a:t>6/8/2018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785A1-4124-4AC1-A533-1EF908F2EB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Palczewski@NJTransit.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nytimes.com/2014/12/03/nyregion/the-4-billion-train-station-at-the-world-trade-center.html?action=click&amp;contentCollection=Opinion&amp;module=MostEmailed&amp;version=Full&amp;region=Marginalia&amp;src=me&amp;pgtype=articl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oleObject" Target="../embeddings/oleObject3.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oleObject4.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dailyprincetonian.com/author/mendyfisch82878"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457200"/>
            <a:ext cx="6800849" cy="14478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Rutgers</a:t>
            </a:r>
            <a:br>
              <a:rPr lang="en-US" dirty="0" smtClean="0">
                <a:latin typeface="Verdana" panose="020B0604030504040204" pitchFamily="34" charset="0"/>
                <a:ea typeface="Verdana" panose="020B0604030504040204" pitchFamily="34" charset="0"/>
                <a:cs typeface="Verdana" panose="020B0604030504040204" pitchFamily="34" charset="0"/>
              </a:rPr>
            </a:br>
            <a:r>
              <a:rPr lang="en-US" dirty="0" smtClean="0">
                <a:latin typeface="Verdana" panose="020B0604030504040204" pitchFamily="34" charset="0"/>
                <a:ea typeface="Verdana" panose="020B0604030504040204" pitchFamily="34" charset="0"/>
                <a:cs typeface="Verdana" panose="020B0604030504040204" pitchFamily="34" charset="0"/>
              </a:rPr>
              <a:t>17</a:t>
            </a:r>
            <a:r>
              <a:rPr lang="en-US" baseline="30000" dirty="0" smtClean="0">
                <a:latin typeface="Verdana" panose="020B0604030504040204" pitchFamily="34" charset="0"/>
                <a:ea typeface="Verdana" panose="020B0604030504040204" pitchFamily="34" charset="0"/>
                <a:cs typeface="Verdana" panose="020B0604030504040204" pitchFamily="34" charset="0"/>
              </a:rPr>
              <a:t>th</a:t>
            </a:r>
            <a:r>
              <a:rPr lang="en-US" dirty="0" smtClean="0">
                <a:latin typeface="Verdana" panose="020B0604030504040204" pitchFamily="34" charset="0"/>
                <a:ea typeface="Verdana" panose="020B0604030504040204" pitchFamily="34" charset="0"/>
                <a:cs typeface="Verdana" panose="020B0604030504040204" pitchFamily="34" charset="0"/>
              </a:rPr>
              <a:t> Fraud Seminar</a:t>
            </a:r>
            <a:br>
              <a:rPr lang="en-US" dirty="0" smtClean="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
            </a:r>
            <a:br>
              <a:rPr lang="en-US" dirty="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19200" y="1905000"/>
            <a:ext cx="6829425" cy="4429125"/>
          </a:xfrm>
        </p:spPr>
        <p:txBody>
          <a:bodyPr/>
          <a:lstStyle/>
          <a:p>
            <a:endParaRPr lang="en-US" dirty="0" smtClean="0"/>
          </a:p>
          <a:p>
            <a:pPr marL="0" indent="0" algn="ctr">
              <a:buNone/>
            </a:pPr>
            <a:r>
              <a:rPr lang="en-US" sz="2800" dirty="0">
                <a:latin typeface="Verdana" panose="020B0604030504040204" pitchFamily="34" charset="0"/>
                <a:ea typeface="Verdana" panose="020B0604030504040204" pitchFamily="34" charset="0"/>
                <a:cs typeface="Verdana" panose="020B0604030504040204" pitchFamily="34" charset="0"/>
              </a:rPr>
              <a:t>Fraud – Construction Projects</a:t>
            </a:r>
          </a:p>
          <a:p>
            <a:pPr algn="ctr"/>
            <a:endParaRPr lang="en-US" sz="2800" dirty="0">
              <a:latin typeface="Verdana" panose="020B0604030504040204" pitchFamily="34" charset="0"/>
              <a:ea typeface="Verdana" panose="020B0604030504040204" pitchFamily="34" charset="0"/>
              <a:cs typeface="Verdana" panose="020B0604030504040204" pitchFamily="34" charset="0"/>
            </a:endParaRPr>
          </a:p>
          <a:p>
            <a:pPr marL="400050" lvl="1" indent="0" algn="ctr">
              <a:buNone/>
            </a:pPr>
            <a:r>
              <a:rPr lang="en-US" dirty="0" smtClean="0">
                <a:latin typeface="Verdana" panose="020B0604030504040204" pitchFamily="34" charset="0"/>
                <a:ea typeface="Verdana" panose="020B0604030504040204" pitchFamily="34" charset="0"/>
                <a:cs typeface="Verdana" panose="020B0604030504040204" pitchFamily="34" charset="0"/>
              </a:rPr>
              <a:t>Thomas Palczewski</a:t>
            </a:r>
          </a:p>
          <a:p>
            <a:pPr marL="400050" lvl="1" indent="0" algn="ctr">
              <a:buNone/>
            </a:pPr>
            <a:r>
              <a:rPr lang="en-US" dirty="0" smtClean="0">
                <a:latin typeface="Verdana" panose="020B0604030504040204" pitchFamily="34" charset="0"/>
                <a:ea typeface="Verdana" panose="020B0604030504040204" pitchFamily="34" charset="0"/>
                <a:cs typeface="Verdana" panose="020B0604030504040204" pitchFamily="34" charset="0"/>
              </a:rPr>
              <a:t>Director, Internal Audit</a:t>
            </a:r>
          </a:p>
          <a:p>
            <a:pPr marL="400050" lvl="1" indent="0" algn="ctr">
              <a:buNone/>
            </a:pPr>
            <a:r>
              <a:rPr lang="en-US" dirty="0" smtClean="0">
                <a:latin typeface="Verdana" panose="020B0604030504040204" pitchFamily="34" charset="0"/>
                <a:ea typeface="Verdana" panose="020B0604030504040204" pitchFamily="34" charset="0"/>
                <a:cs typeface="Verdana" panose="020B0604030504040204" pitchFamily="34" charset="0"/>
                <a:hlinkClick r:id="rId2"/>
              </a:rPr>
              <a:t>TPalczewski @ NJTransit.com</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400050" lvl="1" indent="0" algn="ctr">
              <a:buNone/>
            </a:pPr>
            <a:r>
              <a:rPr lang="en-US" dirty="0" smtClean="0">
                <a:latin typeface="Verdana" panose="020B0604030504040204" pitchFamily="34" charset="0"/>
                <a:ea typeface="Verdana" panose="020B0604030504040204" pitchFamily="34" charset="0"/>
                <a:cs typeface="Verdana" panose="020B0604030504040204" pitchFamily="34" charset="0"/>
              </a:rPr>
              <a:t>973-491-7848</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1805820"/>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162925" cy="838200"/>
          </a:xfrm>
        </p:spPr>
        <p:txBody>
          <a:bodyPr/>
          <a:lstStyle/>
          <a:p>
            <a:r>
              <a:rPr lang="en-US" dirty="0"/>
              <a:t>Safety Briefing</a:t>
            </a:r>
            <a:br>
              <a:rPr lang="en-US" dirty="0"/>
            </a:br>
            <a:r>
              <a:rPr lang="en-US" dirty="0"/>
              <a:t>Do Not Do This</a:t>
            </a:r>
          </a:p>
        </p:txBody>
      </p:sp>
      <p:pic>
        <p:nvPicPr>
          <p:cNvPr id="4" name="Content Placeholder 3" descr="men-safety-fails-1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315075" cy="4429125"/>
          </a:xfrm>
          <a:prstGeom prst="rect">
            <a:avLst/>
          </a:prstGeom>
          <a:noFill/>
          <a:ln>
            <a:noFill/>
          </a:ln>
        </p:spPr>
      </p:pic>
    </p:spTree>
    <p:extLst>
      <p:ext uri="{BB962C8B-B14F-4D97-AF65-F5344CB8AC3E}">
        <p14:creationId xmlns:p14="http://schemas.microsoft.com/office/powerpoint/2010/main" val="1804996519"/>
      </p:ext>
    </p:extLst>
  </p:cSld>
  <p:clrMapOvr>
    <a:masterClrMapping/>
  </p:clrMapOvr>
  <p:transition>
    <p:dissolv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315201"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Bid Process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5820031"/>
              </p:ext>
            </p:extLst>
          </p:nvPr>
        </p:nvGraphicFramePr>
        <p:xfrm>
          <a:off x="762000" y="1066800"/>
          <a:ext cx="7696200" cy="5370840"/>
        </p:xfrm>
        <a:graphic>
          <a:graphicData uri="http://schemas.openxmlformats.org/drawingml/2006/table">
            <a:tbl>
              <a:tblPr/>
              <a:tblGrid>
                <a:gridCol w="786750"/>
                <a:gridCol w="6909450"/>
              </a:tblGrid>
              <a:tr h="838200">
                <a:tc gridSpan="2">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 </a:t>
                      </a:r>
                      <a:r>
                        <a:rPr lang="en-US" sz="1800" b="1" i="0" u="none" strike="noStrike" dirty="0" smtClean="0">
                          <a:effectLst/>
                          <a:latin typeface="Verdana" panose="020B0604030504040204" pitchFamily="34" charset="0"/>
                          <a:ea typeface="Verdana" panose="020B0604030504040204" pitchFamily="34" charset="0"/>
                          <a:cs typeface="Verdana" panose="020B0604030504040204" pitchFamily="34" charset="0"/>
                        </a:rPr>
                        <a:t>Solicitation </a:t>
                      </a:r>
                      <a:r>
                        <a:rPr lang="en-US" sz="1800" b="1" i="0" u="none" strike="noStrike" dirty="0">
                          <a:effectLst/>
                          <a:latin typeface="Verdana" panose="020B0604030504040204" pitchFamily="34" charset="0"/>
                          <a:ea typeface="Verdana" panose="020B0604030504040204" pitchFamily="34" charset="0"/>
                          <a:cs typeface="Verdana" panose="020B0604030504040204" pitchFamily="34" charset="0"/>
                        </a:rPr>
                        <a:t>and Receipt of Competitive Bids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ctr" fontAlgn="ctr"/>
                      <a:endParaRPr lang="en-US" sz="1800" b="1"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4197">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Owner response to Subsequent Bid related questions is available to all bidders.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101">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RFP identifies a specific bid due 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4356">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Obtain documented reasons as to why interested bidders did not submit a bid (Reasons are usually generic in nature).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520">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Bids are opened at a designated time.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846">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Date of bid opening is documented.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7873">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Opening of bids is witnessed by more than one person and bid total is documented.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1747">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Late or delayed bids are rejected or all other bidders are granted a similar delay.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180267"/>
      </p:ext>
    </p:extLst>
  </p:cSld>
  <p:clrMapOvr>
    <a:masterClrMapping/>
  </p:clrMapOvr>
  <p:transition>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1" cy="7620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Bid Process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0583049"/>
              </p:ext>
            </p:extLst>
          </p:nvPr>
        </p:nvGraphicFramePr>
        <p:xfrm>
          <a:off x="838201" y="1219203"/>
          <a:ext cx="7620000" cy="5200207"/>
        </p:xfrm>
        <a:graphic>
          <a:graphicData uri="http://schemas.openxmlformats.org/drawingml/2006/table">
            <a:tbl>
              <a:tblPr/>
              <a:tblGrid>
                <a:gridCol w="915780"/>
                <a:gridCol w="6704220"/>
              </a:tblGrid>
              <a:tr h="431929">
                <a:tc gridSpan="2">
                  <a:txBody>
                    <a:bodyPr/>
                    <a:lstStyle/>
                    <a:p>
                      <a:pPr algn="ctr" fontAlgn="ctr"/>
                      <a:r>
                        <a:rPr lang="en-US" sz="1800" b="0" i="0" u="none" strike="noStrike" dirty="0" smtClean="0">
                          <a:effectLst/>
                          <a:latin typeface="Verdana" panose="020B0604030504040204" pitchFamily="34" charset="0"/>
                          <a:ea typeface="Verdana" panose="020B0604030504040204" pitchFamily="34" charset="0"/>
                          <a:cs typeface="Verdana" panose="020B0604030504040204" pitchFamily="34" charset="0"/>
                        </a:rPr>
                        <a:t> </a:t>
                      </a:r>
                      <a:r>
                        <a:rPr lang="en-US" sz="1800" b="1" i="0" u="none" strike="noStrike" dirty="0" smtClean="0">
                          <a:effectLst/>
                          <a:latin typeface="Verdana" panose="020B0604030504040204" pitchFamily="34" charset="0"/>
                          <a:ea typeface="Verdana" panose="020B0604030504040204" pitchFamily="34" charset="0"/>
                          <a:cs typeface="Verdana" panose="020B0604030504040204" pitchFamily="34" charset="0"/>
                        </a:rPr>
                        <a:t>Evalu</a:t>
                      </a:r>
                      <a:r>
                        <a:rPr lang="en-US" sz="18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a:t>
                      </a:r>
                      <a:r>
                        <a:rPr lang="en-US" sz="1800" b="1" i="0" u="none" strike="noStrike" dirty="0" smtClean="0">
                          <a:effectLst/>
                          <a:latin typeface="Verdana" panose="020B0604030504040204" pitchFamily="34" charset="0"/>
                          <a:ea typeface="Verdana" panose="020B0604030504040204" pitchFamily="34" charset="0"/>
                          <a:cs typeface="Verdana" panose="020B0604030504040204" pitchFamily="34" charset="0"/>
                        </a:rPr>
                        <a:t>tion </a:t>
                      </a:r>
                      <a:r>
                        <a:rPr lang="en-US" sz="1800" b="1" i="0" u="none" strike="noStrike" dirty="0">
                          <a:effectLst/>
                          <a:latin typeface="Verdana" panose="020B0604030504040204" pitchFamily="34" charset="0"/>
                          <a:ea typeface="Verdana" panose="020B0604030504040204" pitchFamily="34" charset="0"/>
                          <a:cs typeface="Verdana" panose="020B0604030504040204" pitchFamily="34" charset="0"/>
                        </a:rPr>
                        <a:t>of Competitive Bids - Commercial Terms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ctr" fontAlgn="ctr"/>
                      <a:endParaRPr lang="en-US" sz="1800" b="1" i="0" u="none" strike="noStrike" dirty="0">
                        <a:effectLst/>
                        <a:latin typeface="Calibri" pitchFamily="34" charset="0"/>
                        <a:cs typeface="Calibri"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533246">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Each bidder is qualified.  A decision has been made to award bid solely on commercial terms.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246">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A person with appropriate experience and knowledge and independence normalizes each bid.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333">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Bids are normalized in a consistent manner (line by 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246">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Owner's questions related to each bid package are documented in advance of bid clarification meeting.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246">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More than one Owner representative attends the post bid clarification meeting.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5500">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Significant differences between each bidders line item and estimates are questioned or resolved.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2975">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Reasons for changes to bid are documented and identified to a specific line item or bill of quantities.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6810">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Management has established a policy regarding whether bidders will be requested to make a final and best offer.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5308591"/>
      </p:ext>
    </p:extLst>
  </p:cSld>
  <p:clrMapOvr>
    <a:masterClrMapping/>
  </p:clrMapOvr>
  <p:transition>
    <p:dissolv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81000"/>
            <a:ext cx="7467600" cy="8382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Bid Process Controls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71650643"/>
              </p:ext>
            </p:extLst>
          </p:nvPr>
        </p:nvGraphicFramePr>
        <p:xfrm>
          <a:off x="838200" y="1295400"/>
          <a:ext cx="7543800" cy="4604975"/>
        </p:xfrm>
        <a:graphic>
          <a:graphicData uri="http://schemas.openxmlformats.org/drawingml/2006/table">
            <a:tbl>
              <a:tblPr/>
              <a:tblGrid>
                <a:gridCol w="901262"/>
                <a:gridCol w="6642538"/>
              </a:tblGrid>
              <a:tr h="609600">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1" i="0" u="none" strike="noStrike" dirty="0" smtClean="0">
                          <a:effectLst/>
                          <a:latin typeface="Verdana" panose="020B0604030504040204" pitchFamily="34" charset="0"/>
                          <a:ea typeface="Verdana" panose="020B0604030504040204" pitchFamily="34" charset="0"/>
                          <a:cs typeface="Verdana" panose="020B0604030504040204" pitchFamily="34" charset="0"/>
                        </a:rPr>
                        <a:t>Evalu</a:t>
                      </a:r>
                      <a:r>
                        <a:rPr lang="en-US" sz="18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a:t>
                      </a:r>
                      <a:r>
                        <a:rPr lang="en-US" sz="1800" b="1" i="0" u="none" strike="noStrike" dirty="0" smtClean="0">
                          <a:effectLst/>
                          <a:latin typeface="Verdana" panose="020B0604030504040204" pitchFamily="34" charset="0"/>
                          <a:ea typeface="Verdana" panose="020B0604030504040204" pitchFamily="34" charset="0"/>
                          <a:cs typeface="Verdana" panose="020B0604030504040204" pitchFamily="34" charset="0"/>
                        </a:rPr>
                        <a:t>tion of Competitive Bids - Commercial Terms</a:t>
                      </a:r>
                      <a:endPar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714">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If applicable, each bidder has equal opportunity to provide a final and best offer. (Reference #7 above).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714">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Owner should approve subcontractors who work for the successful bidder.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5675">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A Recommendation of Award letter is prepared in a standard or pre approved format. Award letter should identify the estimate and line item detail for each bid.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714">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The Owners approval of award is documented prior to commencement of 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3583">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Equipment prices should be compared to Global Strategic Alliance Agreements.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4975">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When applicable, unit pricing is provided and considered during the bid evaluation process.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6132490"/>
      </p:ext>
    </p:extLst>
  </p:cSld>
  <p:clrMapOvr>
    <a:masterClrMapping/>
  </p:clrMapOvr>
  <p:transition>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381000"/>
            <a:ext cx="7029450"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Bid Process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3895523"/>
              </p:ext>
            </p:extLst>
          </p:nvPr>
        </p:nvGraphicFramePr>
        <p:xfrm>
          <a:off x="762001" y="1143001"/>
          <a:ext cx="7696200" cy="5370394"/>
        </p:xfrm>
        <a:graphic>
          <a:graphicData uri="http://schemas.openxmlformats.org/drawingml/2006/table">
            <a:tbl>
              <a:tblPr/>
              <a:tblGrid>
                <a:gridCol w="786749"/>
                <a:gridCol w="6909451"/>
              </a:tblGrid>
              <a:tr h="2285999">
                <a:tc gridSpan="2">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 </a:t>
                      </a:r>
                    </a:p>
                    <a:p>
                      <a:pPr algn="l" fontAlgn="ctr"/>
                      <a:r>
                        <a:rPr lang="en-US" sz="18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Owner may consider commercial and non commercial terms </a:t>
                      </a: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(Construction Experience, Technical Ability, Safety, etc.) in determining the successful bidder. </a:t>
                      </a:r>
                      <a:r>
                        <a:rPr lang="en-US" sz="18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 Non </a:t>
                      </a: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Commercial terms are typically considered for selection of A/E, CM larger subcontract work and procurement of some equipment.  When non commercial terms are evaluated, the following controls should be implemented</a:t>
                      </a:r>
                      <a:r>
                        <a:rPr lang="en-US" sz="18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endPar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l" fontAlgn="ctr"/>
                      <a:endPar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635">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1</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Bids should be opened simultaneously.  </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1607">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2</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Criteria and weight of all terms to be considered are determined prior to opening of bids.</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7043">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3</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 cross functional group should participate in the scoring or assignment of value for terms to be considered (Matrix Approach).</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0079">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4</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scoring and scoring process should be documented.</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7790">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5</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Procurement should monitor to ensure that the voting or scoring process is performed in a fair or unbiased manner.</a:t>
                      </a:r>
                    </a:p>
                  </a:txBody>
                  <a:tcPr marL="9324" marR="9324" marT="9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9235064"/>
      </p:ext>
    </p:extLst>
  </p:cSld>
  <p:clrMapOvr>
    <a:masterClrMapping/>
  </p:clrMapOvr>
  <p:transition>
    <p:dissolv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533400"/>
            <a:ext cx="7010400"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Bid Process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8381275"/>
              </p:ext>
            </p:extLst>
          </p:nvPr>
        </p:nvGraphicFramePr>
        <p:xfrm>
          <a:off x="990600" y="1600200"/>
          <a:ext cx="7010400" cy="3830519"/>
        </p:xfrm>
        <a:graphic>
          <a:graphicData uri="http://schemas.openxmlformats.org/drawingml/2006/table">
            <a:tbl>
              <a:tblPr/>
              <a:tblGrid>
                <a:gridCol w="648391"/>
                <a:gridCol w="6362009"/>
              </a:tblGrid>
              <a:tr h="609600">
                <a:tc gridSpan="2">
                  <a:txBody>
                    <a:bodyPr/>
                    <a:lstStyle/>
                    <a:p>
                      <a:pPr algn="ctr" fontAlgn="ctr"/>
                      <a:r>
                        <a:rPr lang="en-US" sz="1800" b="1"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Sole </a:t>
                      </a:r>
                      <a:r>
                        <a:rPr lang="en-US" sz="18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or Single Source Suppliers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ctr" fontAlgn="ctr"/>
                      <a:endParaRPr lang="en-US" sz="18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914722">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Legitimate justification of Sole or Single Source Suppliers is documented and approved by Procurement.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6141">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Pricing is compared to current documented quotations or recent prior purchases of similar services or equipment. Where applicable,  Single sourced items are bid.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753">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Price is discounted to reflect </a:t>
                      </a:r>
                      <a:r>
                        <a:rPr lang="en-US" sz="1800" b="0" i="0" u="none" strike="noStrike"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single </a:t>
                      </a: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source supply.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3303">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Price should be consistent with existing Global Strategic Supplier Agreements.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27616027"/>
      </p:ext>
    </p:extLst>
  </p:cSld>
  <p:clrMapOvr>
    <a:masterClrMapping/>
  </p:clrMapOvr>
  <p:transition>
    <p:dissolv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239001" cy="8382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Bid Process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1257332"/>
              </p:ext>
            </p:extLst>
          </p:nvPr>
        </p:nvGraphicFramePr>
        <p:xfrm>
          <a:off x="1066800" y="1371601"/>
          <a:ext cx="7162800" cy="4718872"/>
        </p:xfrm>
        <a:graphic>
          <a:graphicData uri="http://schemas.openxmlformats.org/drawingml/2006/table">
            <a:tbl>
              <a:tblPr/>
              <a:tblGrid>
                <a:gridCol w="732223"/>
                <a:gridCol w="6430577"/>
              </a:tblGrid>
              <a:tr h="333347">
                <a:tc gridSpan="2">
                  <a:txBody>
                    <a:bodyPr/>
                    <a:lstStyle/>
                    <a:p>
                      <a:pPr algn="ctr" fontAlgn="ctr"/>
                      <a:r>
                        <a:rPr lang="en-US" sz="1800" b="1" i="0" u="none" strike="noStrike" dirty="0" smtClean="0">
                          <a:effectLst/>
                          <a:latin typeface="Verdana" panose="020B0604030504040204" pitchFamily="34" charset="0"/>
                          <a:ea typeface="Verdana" panose="020B0604030504040204" pitchFamily="34" charset="0"/>
                          <a:cs typeface="Verdana" panose="020B0604030504040204" pitchFamily="34" charset="0"/>
                        </a:rPr>
                        <a:t>Reverse </a:t>
                      </a:r>
                      <a:r>
                        <a:rPr lang="en-US" sz="1800" b="1" i="0" u="none" strike="noStrike" dirty="0">
                          <a:effectLst/>
                          <a:latin typeface="Verdana" panose="020B0604030504040204" pitchFamily="34" charset="0"/>
                          <a:ea typeface="Verdana" panose="020B0604030504040204" pitchFamily="34" charset="0"/>
                          <a:cs typeface="Verdana" panose="020B0604030504040204" pitchFamily="34" charset="0"/>
                        </a:rPr>
                        <a:t>Auction Bidding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ctr" fontAlgn="ctr"/>
                      <a:endParaRPr lang="en-US" sz="1800" b="1"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581052">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Established policy indicates when Reverse Auction bids are allowed.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200">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Scope of work or equipment specifications must be clearly defined.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Pre bid and Bid Clarification meetings may be required.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5800">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A policy should be established for determining the starting bid amount.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3400">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Individual bidding is highly documented.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8200">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Successful bidder identifies specific line items in which bid will be reduced or increased.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5508">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Owner must ensure that bidder can complete work for bid amount.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9027165"/>
      </p:ext>
    </p:extLst>
  </p:cSld>
  <p:clrMapOvr>
    <a:masterClrMapping/>
  </p:clrMapOvr>
  <p:transition>
    <p:dissolv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effectLst/>
            </a:endParaRPr>
          </a:p>
        </p:txBody>
      </p:sp>
      <p:sp>
        <p:nvSpPr>
          <p:cNvPr id="3" name="Content Placeholder 2"/>
          <p:cNvSpPr>
            <a:spLocks noGrp="1"/>
          </p:cNvSpPr>
          <p:nvPr>
            <p:ph idx="1"/>
          </p:nvPr>
        </p:nvSpPr>
        <p:spPr/>
        <p:txBody>
          <a:bodyPr/>
          <a:lstStyle/>
          <a:p>
            <a:pPr algn="ctr">
              <a:buNone/>
            </a:pPr>
            <a:endParaRPr lang="en-US" sz="1800" dirty="0" smtClean="0"/>
          </a:p>
          <a:p>
            <a:pPr algn="ctr">
              <a:buNone/>
            </a:pPr>
            <a:endParaRPr lang="en-US" sz="1800" dirty="0" smtClean="0"/>
          </a:p>
          <a:p>
            <a:pPr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Good Luck With Your Project.</a:t>
            </a:r>
          </a:p>
          <a:p>
            <a:pPr algn="ctr">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Questions:</a:t>
            </a:r>
          </a:p>
          <a:p>
            <a:pPr algn="ctr">
              <a:buNone/>
            </a:pPr>
            <a:r>
              <a:rPr lang="en-US" sz="2000" dirty="0" smtClean="0">
                <a:latin typeface="Verdana" panose="020B0604030504040204" pitchFamily="34" charset="0"/>
                <a:ea typeface="Verdana" panose="020B0604030504040204" pitchFamily="34" charset="0"/>
                <a:cs typeface="Verdana" panose="020B0604030504040204" pitchFamily="34" charset="0"/>
              </a:rPr>
              <a:t>Feel free to contact me at any time.</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91525" cy="1276350"/>
          </a:xfrm>
        </p:spPr>
        <p:txBody>
          <a:bodyPr/>
          <a:lstStyle/>
          <a:p>
            <a:r>
              <a:rPr lang="en-US" dirty="0"/>
              <a:t>Safety Briefing</a:t>
            </a:r>
            <a:br>
              <a:rPr lang="en-US" dirty="0"/>
            </a:br>
            <a:r>
              <a:rPr lang="en-US" dirty="0"/>
              <a:t>Do Not Do This</a:t>
            </a:r>
          </a:p>
        </p:txBody>
      </p:sp>
      <p:pic>
        <p:nvPicPr>
          <p:cNvPr id="4" name="Content Placeholder 3" descr="men-safety-fails-1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477000" cy="4705350"/>
          </a:xfrm>
          <a:prstGeom prst="rect">
            <a:avLst/>
          </a:prstGeom>
          <a:noFill/>
          <a:ln>
            <a:noFill/>
          </a:ln>
        </p:spPr>
      </p:pic>
    </p:spTree>
    <p:extLst>
      <p:ext uri="{BB962C8B-B14F-4D97-AF65-F5344CB8AC3E}">
        <p14:creationId xmlns:p14="http://schemas.microsoft.com/office/powerpoint/2010/main" val="3719734501"/>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381000"/>
            <a:ext cx="7924800" cy="1066800"/>
          </a:xfrm>
        </p:spPr>
        <p:txBody>
          <a:bodyPr/>
          <a:lstStyle/>
          <a:p>
            <a:r>
              <a:rPr lang="en-US" dirty="0"/>
              <a:t>Safety Briefing</a:t>
            </a:r>
            <a:br>
              <a:rPr lang="en-US" dirty="0"/>
            </a:br>
            <a:r>
              <a:rPr lang="en-US" dirty="0"/>
              <a:t>Do Not Do This</a:t>
            </a:r>
          </a:p>
        </p:txBody>
      </p:sp>
      <p:pic>
        <p:nvPicPr>
          <p:cNvPr id="4" name="Content Placeholder 3" descr="men-safety-fails-1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524001"/>
            <a:ext cx="4876800" cy="4800600"/>
          </a:xfrm>
          <a:prstGeom prst="rect">
            <a:avLst/>
          </a:prstGeom>
          <a:noFill/>
          <a:ln>
            <a:noFill/>
          </a:ln>
        </p:spPr>
      </p:pic>
    </p:spTree>
    <p:extLst>
      <p:ext uri="{BB962C8B-B14F-4D97-AF65-F5344CB8AC3E}">
        <p14:creationId xmlns:p14="http://schemas.microsoft.com/office/powerpoint/2010/main" val="2804793573"/>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1" cy="1123950"/>
          </a:xfrm>
        </p:spPr>
        <p:txBody>
          <a:bodyPr/>
          <a:lstStyle/>
          <a:p>
            <a:r>
              <a:rPr lang="en-US" dirty="0"/>
              <a:t>Safety Briefing</a:t>
            </a:r>
            <a:br>
              <a:rPr lang="en-US" dirty="0"/>
            </a:br>
            <a:r>
              <a:rPr lang="en-US" dirty="0"/>
              <a:t>Do Not Do This</a:t>
            </a:r>
          </a:p>
        </p:txBody>
      </p:sp>
      <p:pic>
        <p:nvPicPr>
          <p:cNvPr id="4" name="Content Placeholder 3" descr="men-safety-fails-1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676401"/>
            <a:ext cx="4953000" cy="4648200"/>
          </a:xfrm>
          <a:prstGeom prst="rect">
            <a:avLst/>
          </a:prstGeom>
          <a:noFill/>
          <a:ln>
            <a:noFill/>
          </a:ln>
        </p:spPr>
      </p:pic>
    </p:spTree>
    <p:extLst>
      <p:ext uri="{BB962C8B-B14F-4D97-AF65-F5344CB8AC3E}">
        <p14:creationId xmlns:p14="http://schemas.microsoft.com/office/powerpoint/2010/main" val="1274728861"/>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7200"/>
            <a:ext cx="8001000" cy="914400"/>
          </a:xfrm>
        </p:spPr>
        <p:txBody>
          <a:bodyPr/>
          <a:lstStyle/>
          <a:p>
            <a:r>
              <a:rPr lang="en-US" dirty="0"/>
              <a:t>Safety Briefing</a:t>
            </a:r>
            <a:br>
              <a:rPr lang="en-US" dirty="0"/>
            </a:br>
            <a:r>
              <a:rPr lang="en-US" dirty="0"/>
              <a:t>Do Not Do This</a:t>
            </a:r>
          </a:p>
        </p:txBody>
      </p:sp>
      <p:pic>
        <p:nvPicPr>
          <p:cNvPr id="4" name="Content Placeholder 3" descr="men-safety-fails-1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524001"/>
            <a:ext cx="4876800" cy="4800600"/>
          </a:xfrm>
          <a:prstGeom prst="rect">
            <a:avLst/>
          </a:prstGeom>
          <a:noFill/>
          <a:ln>
            <a:noFill/>
          </a:ln>
        </p:spPr>
      </p:pic>
    </p:spTree>
    <p:extLst>
      <p:ext uri="{BB962C8B-B14F-4D97-AF65-F5344CB8AC3E}">
        <p14:creationId xmlns:p14="http://schemas.microsoft.com/office/powerpoint/2010/main" val="798470859"/>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a:xfrm>
            <a:off x="838201" y="1895475"/>
            <a:ext cx="7619999" cy="4429125"/>
          </a:xfrm>
        </p:spPr>
        <p:txBody>
          <a:bodyPr/>
          <a:lstStyle/>
          <a:p>
            <a:pPr marL="0" indent="0" algn="ctr">
              <a:buNone/>
            </a:pPr>
            <a:r>
              <a:rPr lang="en-US" b="1" dirty="0" smtClean="0"/>
              <a:t>THE</a:t>
            </a:r>
            <a:r>
              <a:rPr lang="en-US" sz="2800" b="1" dirty="0" smtClean="0"/>
              <a:t> PRACTITIONER’S</a:t>
            </a:r>
          </a:p>
          <a:p>
            <a:pPr marL="0" indent="0" algn="ctr">
              <a:buNone/>
            </a:pPr>
            <a:r>
              <a:rPr lang="en-US" sz="2800" b="1" dirty="0" smtClean="0"/>
              <a:t>BLUE PRINT </a:t>
            </a:r>
            <a:r>
              <a:rPr lang="en-US" b="1" dirty="0" smtClean="0"/>
              <a:t>TO </a:t>
            </a:r>
          </a:p>
          <a:p>
            <a:pPr marL="0" indent="0" algn="ctr">
              <a:buNone/>
            </a:pPr>
            <a:r>
              <a:rPr lang="en-US" sz="2800" b="1" dirty="0" smtClean="0"/>
              <a:t>CONSTRUCITON AUDITING</a:t>
            </a:r>
          </a:p>
          <a:p>
            <a:pPr marL="0" indent="0" algn="ctr">
              <a:buNone/>
            </a:pPr>
            <a:endParaRPr lang="en-US" sz="2800" b="1" dirty="0"/>
          </a:p>
          <a:p>
            <a:pPr marL="0" indent="0" algn="ctr">
              <a:buNone/>
            </a:pPr>
            <a:r>
              <a:rPr lang="en-US" sz="2800" b="1" dirty="0" smtClean="0"/>
              <a:t>RON RISNER, CIA, CCA, CCP</a:t>
            </a:r>
          </a:p>
          <a:p>
            <a:pPr marL="0" indent="0" algn="ctr">
              <a:buNone/>
            </a:pPr>
            <a:endParaRPr lang="en-US" sz="2800" b="1" dirty="0"/>
          </a:p>
          <a:p>
            <a:pPr marL="0" indent="0" algn="ctr">
              <a:buNone/>
            </a:pPr>
            <a:r>
              <a:rPr lang="en-US" sz="2800" b="1" dirty="0" smtClean="0"/>
              <a:t>IIA RESEARCH FOUNDATION</a:t>
            </a:r>
          </a:p>
        </p:txBody>
      </p:sp>
    </p:spTree>
    <p:extLst>
      <p:ext uri="{BB962C8B-B14F-4D97-AF65-F5344CB8AC3E}">
        <p14:creationId xmlns:p14="http://schemas.microsoft.com/office/powerpoint/2010/main" val="2848059308"/>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934325" cy="762000"/>
          </a:xfrm>
        </p:spPr>
        <p:txBody>
          <a:bodyPr/>
          <a:lstStyle/>
          <a:p>
            <a:r>
              <a:rPr lang="en-US" dirty="0" smtClean="0"/>
              <a:t>Giovanni </a:t>
            </a:r>
            <a:r>
              <a:rPr lang="en-US" dirty="0" err="1" smtClean="0"/>
              <a:t>Arnolfini</a:t>
            </a:r>
            <a:r>
              <a:rPr lang="en-US" dirty="0" smtClean="0"/>
              <a:t> And His Bride</a:t>
            </a:r>
            <a:br>
              <a:rPr lang="en-US" dirty="0" smtClean="0"/>
            </a:br>
            <a:r>
              <a:rPr lang="en-US" dirty="0" smtClean="0"/>
              <a:t>by Jan Van Eyck - 1434</a:t>
            </a:r>
            <a:endParaRPr lang="en-US" dirty="0"/>
          </a:p>
        </p:txBody>
      </p:sp>
      <p:pic>
        <p:nvPicPr>
          <p:cNvPr id="6963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143000"/>
            <a:ext cx="4800600"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62925"/>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57200"/>
            <a:ext cx="7848600" cy="914400"/>
          </a:xfrm>
        </p:spPr>
        <p:txBody>
          <a:bodyPr/>
          <a:lstStyle/>
          <a:p>
            <a:r>
              <a:rPr lang="en-US" dirty="0" smtClean="0"/>
              <a:t>Gather Evidence</a:t>
            </a:r>
            <a:endParaRPr lang="en-US" dirty="0"/>
          </a:p>
        </p:txBody>
      </p:sp>
      <p:sp>
        <p:nvSpPr>
          <p:cNvPr id="3" name="Content Placeholder 2"/>
          <p:cNvSpPr>
            <a:spLocks noGrp="1"/>
          </p:cNvSpPr>
          <p:nvPr>
            <p:ph idx="1"/>
          </p:nvPr>
        </p:nvSpPr>
        <p:spPr>
          <a:xfrm>
            <a:off x="838201" y="1895475"/>
            <a:ext cx="8058150" cy="4429125"/>
          </a:xfrm>
        </p:spPr>
        <p:txBody>
          <a:bodyPr/>
          <a:lstStyle/>
          <a:p>
            <a:pPr marL="0" indent="0">
              <a:buNone/>
            </a:pPr>
            <a:r>
              <a:rPr lang="en-US" u="sng" dirty="0" smtClean="0">
                <a:latin typeface="Verdana" panose="020B0604030504040204" pitchFamily="34" charset="0"/>
                <a:ea typeface="Verdana" panose="020B0604030504040204" pitchFamily="34" charset="0"/>
                <a:cs typeface="Verdana" panose="020B0604030504040204" pitchFamily="34" charset="0"/>
              </a:rPr>
              <a:t>Visual Observation </a:t>
            </a:r>
            <a:r>
              <a:rPr lang="en-US" dirty="0" smtClean="0">
                <a:latin typeface="Verdana" panose="020B0604030504040204" pitchFamily="34" charset="0"/>
                <a:ea typeface="Verdana" panose="020B0604030504040204" pitchFamily="34" charset="0"/>
                <a:cs typeface="Verdana" panose="020B0604030504040204" pitchFamily="34" charset="0"/>
              </a:rPr>
              <a:t>– Most Basic way to gather evidence.</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u="sng" dirty="0" smtClean="0">
                <a:latin typeface="Verdana" panose="020B0604030504040204" pitchFamily="34" charset="0"/>
                <a:ea typeface="Verdana" panose="020B0604030504040204" pitchFamily="34" charset="0"/>
                <a:cs typeface="Verdana" panose="020B0604030504040204" pitchFamily="34" charset="0"/>
              </a:rPr>
              <a:t>Examine Records </a:t>
            </a:r>
            <a:r>
              <a:rPr lang="en-US" dirty="0" smtClean="0">
                <a:latin typeface="Verdana" panose="020B0604030504040204" pitchFamily="34" charset="0"/>
                <a:ea typeface="Verdana" panose="020B0604030504040204" pitchFamily="34" charset="0"/>
                <a:cs typeface="Verdana" panose="020B0604030504040204" pitchFamily="34" charset="0"/>
              </a:rPr>
              <a:t>– Often accepted as statements of fact.</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1828800" indent="-1828800">
              <a:buNone/>
            </a:pPr>
            <a:r>
              <a:rPr lang="en-US" u="sng" dirty="0" smtClean="0">
                <a:latin typeface="Verdana" panose="020B0604030504040204" pitchFamily="34" charset="0"/>
                <a:ea typeface="Verdana" panose="020B0604030504040204" pitchFamily="34" charset="0"/>
                <a:cs typeface="Verdana" panose="020B0604030504040204" pitchFamily="34" charset="0"/>
              </a:rPr>
              <a:t>Sample Evidence </a:t>
            </a:r>
            <a:r>
              <a:rPr lang="en-US" dirty="0" smtClean="0">
                <a:latin typeface="Verdana" panose="020B0604030504040204" pitchFamily="34" charset="0"/>
                <a:ea typeface="Verdana" panose="020B0604030504040204" pitchFamily="34" charset="0"/>
                <a:cs typeface="Verdana" panose="020B0604030504040204" pitchFamily="34" charset="0"/>
              </a:rPr>
              <a:t>– Does not need to be statistically based but should be representative (reasonable).</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u="sng" dirty="0" smtClean="0">
                <a:latin typeface="Verdana" panose="020B0604030504040204" pitchFamily="34" charset="0"/>
                <a:ea typeface="Verdana" panose="020B0604030504040204" pitchFamily="34" charset="0"/>
                <a:cs typeface="Verdana" panose="020B0604030504040204" pitchFamily="34" charset="0"/>
              </a:rPr>
              <a:t>Record Notes</a:t>
            </a:r>
            <a:r>
              <a:rPr lang="en-US" dirty="0" smtClean="0">
                <a:latin typeface="Verdana" panose="020B0604030504040204" pitchFamily="34" charset="0"/>
                <a:ea typeface="Verdana" panose="020B0604030504040204" pitchFamily="34" charset="0"/>
                <a:cs typeface="Verdana" panose="020B0604030504040204" pitchFamily="34" charset="0"/>
              </a:rPr>
              <a:t> – Only one chance to capture the details of evidence.</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Source: Craig Cochran – Techniques for Gathering Evidence</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2754846792"/>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315325" cy="609600"/>
          </a:xfrm>
        </p:spPr>
        <p:txBody>
          <a:bodyPr/>
          <a:lstStyle/>
          <a:p>
            <a:pPr marL="0" indent="0"/>
            <a:r>
              <a:rPr lang="en-US" sz="1400" dirty="0">
                <a:latin typeface="Arial" panose="020B0604020202020204" pitchFamily="34" charset="0"/>
                <a:cs typeface="Arial" panose="020B0604020202020204" pitchFamily="34" charset="0"/>
              </a:rPr>
              <a:t>FOR IMMEDIATE RELEASE        Wednesday, August 2, 2017</a:t>
            </a:r>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Owners Of Hudson County, New Jersey, Scrap Metal Company Charged With 17-Year Conspiracy To Defraud Customers</a:t>
            </a:r>
            <a:br>
              <a:rPr lang="en-US" sz="1400" b="1" dirty="0">
                <a:latin typeface="Arial" panose="020B0604020202020204" pitchFamily="34" charset="0"/>
                <a:cs typeface="Arial" panose="020B0604020202020204" pitchFamily="34" charset="0"/>
              </a:rPr>
            </a:br>
            <a:endParaRPr lang="en-US" sz="1400" dirty="0"/>
          </a:p>
        </p:txBody>
      </p:sp>
      <p:sp>
        <p:nvSpPr>
          <p:cNvPr id="3" name="Content Placeholder 2"/>
          <p:cNvSpPr>
            <a:spLocks noGrp="1"/>
          </p:cNvSpPr>
          <p:nvPr>
            <p:ph idx="1"/>
          </p:nvPr>
        </p:nvSpPr>
        <p:spPr>
          <a:xfrm>
            <a:off x="685801" y="1219201"/>
            <a:ext cx="8210550" cy="5105400"/>
          </a:xfrm>
        </p:spPr>
        <p:txBody>
          <a:bodyPr/>
          <a:lstStyle/>
          <a:p>
            <a:pPr marL="0" indent="0">
              <a:buNone/>
            </a:pPr>
            <a:r>
              <a:rPr lang="en-US" sz="1400" b="1" dirty="0" smtClean="0">
                <a:latin typeface="Arial" panose="020B0604020202020204" pitchFamily="34" charset="0"/>
                <a:cs typeface="Arial" panose="020B0604020202020204" pitchFamily="34" charset="0"/>
              </a:rPr>
              <a:t>Former </a:t>
            </a:r>
            <a:r>
              <a:rPr lang="en-US" sz="1400" b="1" dirty="0">
                <a:latin typeface="Arial" panose="020B0604020202020204" pitchFamily="34" charset="0"/>
                <a:cs typeface="Arial" panose="020B0604020202020204" pitchFamily="34" charset="0"/>
              </a:rPr>
              <a:t>Chief Financial Officer Has Pleaded Guilty to Related Charge</a:t>
            </a:r>
          </a:p>
          <a:p>
            <a:pPr marL="0" indent="0" algn="just">
              <a:buNone/>
            </a:pPr>
            <a:r>
              <a:rPr lang="en-US" sz="1400" dirty="0">
                <a:latin typeface="Arial" panose="020B0604020202020204" pitchFamily="34" charset="0"/>
                <a:cs typeface="Arial" panose="020B0604020202020204" pitchFamily="34" charset="0"/>
              </a:rPr>
              <a:t>NEWARK, N.J. – The owners of </a:t>
            </a:r>
            <a:r>
              <a:rPr lang="en-US" sz="1400" dirty="0" smtClean="0">
                <a:latin typeface="Arial" panose="020B0604020202020204" pitchFamily="34" charset="0"/>
                <a:cs typeface="Arial" panose="020B0604020202020204" pitchFamily="34" charset="0"/>
              </a:rPr>
              <a:t> ABC </a:t>
            </a:r>
            <a:r>
              <a:rPr lang="en-US" sz="1400" dirty="0">
                <a:latin typeface="Arial" panose="020B0604020202020204" pitchFamily="34" charset="0"/>
                <a:cs typeface="Arial" panose="020B0604020202020204" pitchFamily="34" charset="0"/>
              </a:rPr>
              <a:t>Iron &amp; Metal Co. </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were arrested today and charged with operating a 17-year conspiracy that defrauded customers out of </a:t>
            </a:r>
            <a:r>
              <a:rPr lang="en-US" sz="1400" b="1" dirty="0">
                <a:latin typeface="Arial" panose="020B0604020202020204" pitchFamily="34" charset="0"/>
                <a:cs typeface="Arial" panose="020B0604020202020204" pitchFamily="34" charset="0"/>
              </a:rPr>
              <a:t>millions of dollars</a:t>
            </a:r>
            <a:r>
              <a:rPr lang="en-US" sz="1400" dirty="0">
                <a:latin typeface="Arial" panose="020B0604020202020204" pitchFamily="34" charset="0"/>
                <a:cs typeface="Arial" panose="020B0604020202020204" pitchFamily="34" charset="0"/>
              </a:rPr>
              <a:t>, Acting U.S. Attorney William E. Fitzpatrick announced.</a:t>
            </a:r>
          </a:p>
          <a:p>
            <a:pPr marL="0" indent="0" algn="just">
              <a:buNone/>
            </a:pPr>
            <a:endParaRPr lang="en-US" sz="1400" dirty="0" smtClean="0">
              <a:latin typeface="Arial" panose="020B0604020202020204" pitchFamily="34" charset="0"/>
              <a:cs typeface="Arial" panose="020B0604020202020204" pitchFamily="34" charset="0"/>
            </a:endParaRPr>
          </a:p>
          <a:p>
            <a:pPr marL="0" indent="0" algn="just">
              <a:buNone/>
            </a:pPr>
            <a:r>
              <a:rPr lang="en-US" sz="1400" dirty="0" smtClean="0">
                <a:latin typeface="Arial" panose="020B0604020202020204" pitchFamily="34" charset="0"/>
                <a:cs typeface="Arial" panose="020B0604020202020204" pitchFamily="34" charset="0"/>
              </a:rPr>
              <a:t>According </a:t>
            </a:r>
            <a:r>
              <a:rPr lang="en-US" sz="1400" dirty="0">
                <a:latin typeface="Arial" panose="020B0604020202020204" pitchFamily="34" charset="0"/>
                <a:cs typeface="Arial" panose="020B0604020202020204" pitchFamily="34" charset="0"/>
              </a:rPr>
              <a:t>to documents filed in this case and statements made in </a:t>
            </a:r>
            <a:r>
              <a:rPr lang="en-US" sz="1400" dirty="0" smtClean="0">
                <a:latin typeface="Arial" panose="020B0604020202020204" pitchFamily="34" charset="0"/>
                <a:cs typeface="Arial" panose="020B0604020202020204" pitchFamily="34" charset="0"/>
              </a:rPr>
              <a:t>court:  ABC Iron &amp; Metal Co. </a:t>
            </a:r>
            <a:r>
              <a:rPr lang="en-US" sz="1400" dirty="0">
                <a:latin typeface="Arial" panose="020B0604020202020204" pitchFamily="34" charset="0"/>
                <a:cs typeface="Arial" panose="020B0604020202020204" pitchFamily="34" charset="0"/>
              </a:rPr>
              <a:t>which was headquartered in Secaucus, New Jersey, purchased scrap metal for resale and operated three scrap metal recycling facilities in New Jersey. </a:t>
            </a:r>
            <a:r>
              <a:rPr lang="en-US" sz="1400" dirty="0" smtClean="0">
                <a:latin typeface="Arial" panose="020B0604020202020204" pitchFamily="34" charset="0"/>
                <a:cs typeface="Arial" panose="020B0604020202020204" pitchFamily="34" charset="0"/>
              </a:rPr>
              <a:t> ABC </a:t>
            </a:r>
            <a:r>
              <a:rPr lang="en-US" sz="1400" dirty="0">
                <a:latin typeface="Arial" panose="020B0604020202020204" pitchFamily="34" charset="0"/>
                <a:cs typeface="Arial" panose="020B0604020202020204" pitchFamily="34" charset="0"/>
              </a:rPr>
              <a:t>Iron &amp; Metal Co. </a:t>
            </a:r>
            <a:r>
              <a:rPr lang="en-US" sz="1400" dirty="0" smtClean="0">
                <a:latin typeface="Arial" panose="020B0604020202020204" pitchFamily="34" charset="0"/>
                <a:cs typeface="Arial" panose="020B0604020202020204" pitchFamily="34" charset="0"/>
              </a:rPr>
              <a:t>trucks </a:t>
            </a:r>
            <a:r>
              <a:rPr lang="en-US" sz="1400" dirty="0">
                <a:latin typeface="Arial" panose="020B0604020202020204" pitchFamily="34" charset="0"/>
                <a:cs typeface="Arial" panose="020B0604020202020204" pitchFamily="34" charset="0"/>
              </a:rPr>
              <a:t>would deliver scrap metal containers to customer jobsites and remove them after they were filled. ABC Iron &amp; Metal Co. </a:t>
            </a:r>
            <a:r>
              <a:rPr lang="en-US" sz="1400" dirty="0" smtClean="0">
                <a:latin typeface="Arial" panose="020B0604020202020204" pitchFamily="34" charset="0"/>
                <a:cs typeface="Arial" panose="020B0604020202020204" pitchFamily="34" charset="0"/>
              </a:rPr>
              <a:t>then </a:t>
            </a:r>
            <a:r>
              <a:rPr lang="en-US" sz="1400" dirty="0">
                <a:latin typeface="Arial" panose="020B0604020202020204" pitchFamily="34" charset="0"/>
                <a:cs typeface="Arial" panose="020B0604020202020204" pitchFamily="34" charset="0"/>
              </a:rPr>
              <a:t>purportedly paid customers based on the type and net weight of the scrap material.</a:t>
            </a:r>
          </a:p>
          <a:p>
            <a:pPr marL="0" indent="0" algn="just">
              <a:buNone/>
            </a:pPr>
            <a:endParaRPr lang="en-US" sz="1400" dirty="0" smtClean="0">
              <a:latin typeface="Arial" panose="020B0604020202020204" pitchFamily="34" charset="0"/>
              <a:cs typeface="Arial" panose="020B0604020202020204" pitchFamily="34" charset="0"/>
            </a:endParaRPr>
          </a:p>
          <a:p>
            <a:pPr marL="0" indent="0" algn="just">
              <a:buNone/>
            </a:pPr>
            <a:r>
              <a:rPr lang="en-US" sz="1400" dirty="0" smtClean="0">
                <a:latin typeface="Arial" panose="020B0604020202020204" pitchFamily="34" charset="0"/>
                <a:cs typeface="Arial" panose="020B0604020202020204" pitchFamily="34" charset="0"/>
              </a:rPr>
              <a:t>From </a:t>
            </a:r>
            <a:r>
              <a:rPr lang="en-US" sz="1400" dirty="0">
                <a:latin typeface="Arial" panose="020B0604020202020204" pitchFamily="34" charset="0"/>
                <a:cs typeface="Arial" panose="020B0604020202020204" pitchFamily="34" charset="0"/>
              </a:rPr>
              <a:t>1999 through March of 2016, </a:t>
            </a:r>
            <a:r>
              <a:rPr lang="en-US" sz="1400" dirty="0" smtClean="0">
                <a:latin typeface="Arial" panose="020B0604020202020204" pitchFamily="34" charset="0"/>
                <a:cs typeface="Arial" panose="020B0604020202020204" pitchFamily="34" charset="0"/>
              </a:rPr>
              <a:t> Jim, Frank and Sam </a:t>
            </a:r>
            <a:r>
              <a:rPr lang="en-US" sz="1400" dirty="0">
                <a:latin typeface="Arial" panose="020B0604020202020204" pitchFamily="34" charset="0"/>
                <a:cs typeface="Arial" panose="020B0604020202020204" pitchFamily="34" charset="0"/>
              </a:rPr>
              <a:t>and others allegedly used a variety of fraudulent business practices to buy scrap metal from ABC Iron &amp; Metal </a:t>
            </a:r>
            <a:r>
              <a:rPr lang="en-US" sz="1400" dirty="0" smtClean="0">
                <a:latin typeface="Arial" panose="020B0604020202020204" pitchFamily="34" charset="0"/>
                <a:cs typeface="Arial" panose="020B0604020202020204" pitchFamily="34" charset="0"/>
              </a:rPr>
              <a:t>Company’s  </a:t>
            </a:r>
            <a:r>
              <a:rPr lang="en-US" sz="1400" dirty="0">
                <a:latin typeface="Arial" panose="020B0604020202020204" pitchFamily="34" charset="0"/>
                <a:cs typeface="Arial" panose="020B0604020202020204" pitchFamily="34" charset="0"/>
              </a:rPr>
              <a:t>customers for less than ABC Iron &amp; Metal Co. </a:t>
            </a:r>
            <a:r>
              <a:rPr lang="en-US" sz="1400" dirty="0" smtClean="0">
                <a:latin typeface="Arial" panose="020B0604020202020204" pitchFamily="34" charset="0"/>
                <a:cs typeface="Arial" panose="020B0604020202020204" pitchFamily="34" charset="0"/>
              </a:rPr>
              <a:t>should </a:t>
            </a:r>
            <a:r>
              <a:rPr lang="en-US" sz="1400" dirty="0">
                <a:latin typeface="Arial" panose="020B0604020202020204" pitchFamily="34" charset="0"/>
                <a:cs typeface="Arial" panose="020B0604020202020204" pitchFamily="34" charset="0"/>
              </a:rPr>
              <a:t>have paid. The company then resold the scrap metal at a profit. </a:t>
            </a:r>
          </a:p>
          <a:p>
            <a:pPr marL="0" indent="0" algn="just">
              <a:buNone/>
            </a:pPr>
            <a:endParaRPr lang="en-US" sz="1400" dirty="0" smtClean="0">
              <a:latin typeface="Arial" panose="020B0604020202020204" pitchFamily="34" charset="0"/>
              <a:cs typeface="Arial" panose="020B0604020202020204" pitchFamily="34" charset="0"/>
            </a:endParaRPr>
          </a:p>
          <a:p>
            <a:pPr marL="0" indent="0" algn="just">
              <a:buNone/>
            </a:pPr>
            <a:r>
              <a:rPr lang="en-US" sz="1400" dirty="0" smtClean="0">
                <a:latin typeface="Arial" panose="020B0604020202020204" pitchFamily="34" charset="0"/>
                <a:cs typeface="Arial" panose="020B0604020202020204" pitchFamily="34" charset="0"/>
              </a:rPr>
              <a:t>Instead </a:t>
            </a:r>
            <a:r>
              <a:rPr lang="en-US" sz="1400" dirty="0">
                <a:latin typeface="Arial" panose="020B0604020202020204" pitchFamily="34" charset="0"/>
                <a:cs typeface="Arial" panose="020B0604020202020204" pitchFamily="34" charset="0"/>
              </a:rPr>
              <a:t>of paying the proper, agreed-upon amounts for the actual weight, members of the conspiracy used a variety of techniques to misrepresent the true weight and type of the scrap metal, including altering documents to reflect a lower weight, removing scrap metal from a haul before it was weighed and misrepresenting the types of scrap metal contained in a haul.</a:t>
            </a:r>
          </a:p>
          <a:p>
            <a:endParaRPr lang="en-US" dirty="0"/>
          </a:p>
        </p:txBody>
      </p:sp>
    </p:spTree>
    <p:extLst>
      <p:ext uri="{BB962C8B-B14F-4D97-AF65-F5344CB8AC3E}">
        <p14:creationId xmlns:p14="http://schemas.microsoft.com/office/powerpoint/2010/main" val="2821644407"/>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315325" cy="762000"/>
          </a:xfrm>
        </p:spPr>
        <p:txBody>
          <a:bodyPr/>
          <a:lstStyle/>
          <a:p>
            <a:r>
              <a:rPr lang="en-US" dirty="0" smtClean="0"/>
              <a:t>Example of Cable</a:t>
            </a:r>
            <a:endParaRPr lang="en-US" dirty="0"/>
          </a:p>
        </p:txBody>
      </p:sp>
      <p:sp>
        <p:nvSpPr>
          <p:cNvPr id="3" name="Content Placeholder 2"/>
          <p:cNvSpPr>
            <a:spLocks noGrp="1"/>
          </p:cNvSpPr>
          <p:nvPr>
            <p:ph idx="1"/>
          </p:nvPr>
        </p:nvSpPr>
        <p:spPr>
          <a:xfrm>
            <a:off x="609601" y="1895475"/>
            <a:ext cx="8286750" cy="4429125"/>
          </a:xfrm>
        </p:spPr>
        <p:txBody>
          <a:bodyPr/>
          <a:lstStyle/>
          <a:p>
            <a:endParaRPr lang="en-US" dirty="0"/>
          </a:p>
        </p:txBody>
      </p:sp>
      <p:pic>
        <p:nvPicPr>
          <p:cNvPr id="696322" name="Picture 2" descr="C:\Users\CAUDTRP\AppData\Local\Microsoft\Windows\Temporary Internet Files\Content.Outlook\06QMVJJ2\Picture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467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637262"/>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457200"/>
            <a:ext cx="8086725" cy="762000"/>
          </a:xfrm>
        </p:spPr>
        <p:txBody>
          <a:bodyPr/>
          <a:lstStyle/>
          <a:p>
            <a:r>
              <a:rPr lang="en-US" b="0" u="sng" dirty="0">
                <a:effectLst/>
                <a:latin typeface="Verdana" panose="020B0604030504040204" pitchFamily="34" charset="0"/>
                <a:ea typeface="Verdana" panose="020B0604030504040204" pitchFamily="34" charset="0"/>
                <a:cs typeface="Verdana" panose="020B0604030504040204" pitchFamily="34" charset="0"/>
              </a:rPr>
              <a:t>Introduction</a:t>
            </a:r>
            <a:endParaRPr lang="en-US" b="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171" name="Rectangle 3"/>
          <p:cNvSpPr>
            <a:spLocks noGrp="1" noChangeArrowheads="1"/>
          </p:cNvSpPr>
          <p:nvPr>
            <p:ph idx="1"/>
          </p:nvPr>
        </p:nvSpPr>
        <p:spPr>
          <a:xfrm>
            <a:off x="1171575" y="1371601"/>
            <a:ext cx="6981825" cy="4953000"/>
          </a:xfrm>
        </p:spPr>
        <p:txBody>
          <a:bodyPr/>
          <a:lstStyle/>
          <a:p>
            <a:pPr>
              <a:lnSpc>
                <a:spcPct val="100000"/>
              </a:lnSpc>
              <a:spcAft>
                <a:spcPct val="25000"/>
              </a:spcAft>
              <a:buNone/>
            </a:pPr>
            <a:r>
              <a:rPr lang="en-US" sz="1800" b="0" dirty="0" smtClean="0">
                <a:latin typeface="Verdana" panose="020B0604030504040204" pitchFamily="34" charset="0"/>
                <a:ea typeface="Verdana" panose="020B0604030504040204" pitchFamily="34" charset="0"/>
                <a:cs typeface="Verdana" panose="020B0604030504040204" pitchFamily="34" charset="0"/>
              </a:rPr>
              <a:t>Course objective:</a:t>
            </a:r>
          </a:p>
          <a:p>
            <a:pPr lvl="1" algn="just">
              <a:lnSpc>
                <a:spcPct val="100000"/>
              </a:lnSpc>
              <a:spcAft>
                <a:spcPct val="25000"/>
              </a:spcAft>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228600" lvl="1" indent="0" algn="just">
              <a:lnSpc>
                <a:spcPct val="100000"/>
              </a:lnSpc>
              <a:spcAft>
                <a:spcPct val="25000"/>
              </a:spcAft>
              <a:buNone/>
            </a:pPr>
            <a:r>
              <a:rPr lang="en-US" sz="1800" b="0" i="0" dirty="0" smtClean="0">
                <a:latin typeface="Verdana" panose="020B0604030504040204" pitchFamily="34" charset="0"/>
                <a:ea typeface="Verdana" panose="020B0604030504040204" pitchFamily="34" charset="0"/>
                <a:cs typeface="Verdana" panose="020B0604030504040204" pitchFamily="34" charset="0"/>
              </a:rPr>
              <a:t>To demonstrate an audit approach designed to identify construction fraud, project cost recoveries and also provide insight to the mindset and necessary skills an auditor must have in order to successfully perform a construction audit.	</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609599"/>
          </a:xfrm>
        </p:spPr>
        <p:txBody>
          <a:bodyPr/>
          <a:lstStyle/>
          <a:p>
            <a:r>
              <a:rPr lang="en-US" sz="3000" b="0" i="0" dirty="0">
                <a:effectLst/>
                <a:latin typeface="Verdana" panose="020B0604030504040204" pitchFamily="34" charset="0"/>
                <a:ea typeface="Verdana" panose="020B0604030504040204" pitchFamily="34" charset="0"/>
                <a:cs typeface="Verdana" panose="020B0604030504040204" pitchFamily="34" charset="0"/>
              </a:rPr>
              <a:t>Project Management</a:t>
            </a:r>
          </a:p>
        </p:txBody>
      </p:sp>
      <p:sp>
        <p:nvSpPr>
          <p:cNvPr id="3" name="Subtitle 2"/>
          <p:cNvSpPr>
            <a:spLocks noGrp="1"/>
          </p:cNvSpPr>
          <p:nvPr>
            <p:ph type="subTitle" idx="1"/>
          </p:nvPr>
        </p:nvSpPr>
        <p:spPr>
          <a:xfrm>
            <a:off x="1371600" y="1524000"/>
            <a:ext cx="6400800" cy="4114800"/>
          </a:xfrm>
        </p:spPr>
        <p:txBody>
          <a:bodyPr/>
          <a:lstStyle/>
          <a:p>
            <a:r>
              <a:rPr lang="en-US" sz="1800" b="0" dirty="0" smtClean="0">
                <a:latin typeface="Verdana" panose="020B0604030504040204" pitchFamily="34" charset="0"/>
                <a:ea typeface="Verdana" panose="020B0604030504040204" pitchFamily="34" charset="0"/>
                <a:cs typeface="Verdana" panose="020B0604030504040204" pitchFamily="34" charset="0"/>
              </a:rPr>
              <a:t>KPMG Service</a:t>
            </a:r>
            <a:r>
              <a:rPr lang="en-US" sz="1800" b="0" dirty="0">
                <a:latin typeface="Verdana" panose="020B0604030504040204" pitchFamily="34" charset="0"/>
                <a:ea typeface="Verdana" panose="020B0604030504040204" pitchFamily="34" charset="0"/>
                <a:cs typeface="Verdana" panose="020B0604030504040204" pitchFamily="34" charset="0"/>
              </a:rPr>
              <a:t>: Advisory, Risk Consulting, Forensic</a:t>
            </a:r>
          </a:p>
          <a:p>
            <a:r>
              <a:rPr lang="en-US" sz="1800" b="0" dirty="0">
                <a:latin typeface="Verdana" panose="020B0604030504040204" pitchFamily="34" charset="0"/>
                <a:ea typeface="Verdana" panose="020B0604030504040204" pitchFamily="34" charset="0"/>
                <a:cs typeface="Verdana" panose="020B0604030504040204" pitchFamily="34" charset="0"/>
              </a:rPr>
              <a:t>Type: Survey report</a:t>
            </a:r>
          </a:p>
          <a:p>
            <a:r>
              <a:rPr lang="en-US" sz="1800" b="0" dirty="0">
                <a:latin typeface="Verdana" panose="020B0604030504040204" pitchFamily="34" charset="0"/>
                <a:ea typeface="Verdana" panose="020B0604030504040204" pitchFamily="34" charset="0"/>
                <a:cs typeface="Verdana" panose="020B0604030504040204" pitchFamily="34" charset="0"/>
              </a:rPr>
              <a:t>Date: 10/8/2013</a:t>
            </a:r>
          </a:p>
          <a:p>
            <a:pPr algn="l"/>
            <a:endParaRPr lang="en-US" sz="1800" b="0" dirty="0">
              <a:latin typeface="Verdana" panose="020B0604030504040204" pitchFamily="34" charset="0"/>
              <a:ea typeface="Verdana" panose="020B0604030504040204" pitchFamily="34" charset="0"/>
              <a:cs typeface="Verdana" panose="020B0604030504040204" pitchFamily="34" charset="0"/>
            </a:endParaRPr>
          </a:p>
          <a:p>
            <a:pPr algn="l"/>
            <a:r>
              <a:rPr lang="en-US" sz="1800" b="0" dirty="0" smtClean="0">
                <a:latin typeface="Verdana" panose="020B0604030504040204" pitchFamily="34" charset="0"/>
                <a:ea typeface="Verdana" panose="020B0604030504040204" pitchFamily="34" charset="0"/>
                <a:cs typeface="Verdana" panose="020B0604030504040204" pitchFamily="34" charset="0"/>
              </a:rPr>
              <a:t>Although </a:t>
            </a:r>
            <a:r>
              <a:rPr lang="en-US" sz="1800" b="0" dirty="0">
                <a:latin typeface="Verdana" panose="020B0604030504040204" pitchFamily="34" charset="0"/>
                <a:ea typeface="Verdana" panose="020B0604030504040204" pitchFamily="34" charset="0"/>
                <a:cs typeface="Verdana" panose="020B0604030504040204" pitchFamily="34" charset="0"/>
              </a:rPr>
              <a:t>the engineering and construction industry has made great strides in managing risk, </a:t>
            </a:r>
            <a:r>
              <a:rPr lang="en-US" sz="1800" dirty="0">
                <a:latin typeface="Verdana" panose="020B0604030504040204" pitchFamily="34" charset="0"/>
                <a:ea typeface="Verdana" panose="020B0604030504040204" pitchFamily="34" charset="0"/>
                <a:cs typeface="Verdana" panose="020B0604030504040204" pitchFamily="34" charset="0"/>
              </a:rPr>
              <a:t>77 percent </a:t>
            </a:r>
            <a:r>
              <a:rPr lang="en-US" sz="1800" b="0" dirty="0">
                <a:latin typeface="Verdana" panose="020B0604030504040204" pitchFamily="34" charset="0"/>
                <a:ea typeface="Verdana" panose="020B0604030504040204" pitchFamily="34" charset="0"/>
                <a:cs typeface="Verdana" panose="020B0604030504040204" pitchFamily="34" charset="0"/>
              </a:rPr>
              <a:t>of </a:t>
            </a:r>
            <a:r>
              <a:rPr lang="en-US" sz="1800" b="0" dirty="0" smtClean="0">
                <a:latin typeface="Verdana" panose="020B0604030504040204" pitchFamily="34" charset="0"/>
                <a:ea typeface="Verdana" panose="020B0604030504040204" pitchFamily="34" charset="0"/>
                <a:cs typeface="Verdana" panose="020B0604030504040204" pitchFamily="34" charset="0"/>
              </a:rPr>
              <a:t>respondents </a:t>
            </a:r>
            <a:r>
              <a:rPr lang="en-US" sz="1800" b="0" dirty="0">
                <a:latin typeface="Verdana" panose="020B0604030504040204" pitchFamily="34" charset="0"/>
                <a:ea typeface="Verdana" panose="020B0604030504040204" pitchFamily="34" charset="0"/>
                <a:cs typeface="Verdana" panose="020B0604030504040204" pitchFamily="34" charset="0"/>
              </a:rPr>
              <a:t>report underperforming </a:t>
            </a:r>
            <a:r>
              <a:rPr lang="en-US" sz="1800" b="0" dirty="0" smtClean="0">
                <a:latin typeface="Verdana" panose="020B0604030504040204" pitchFamily="34" charset="0"/>
                <a:ea typeface="Verdana" panose="020B0604030504040204" pitchFamily="34" charset="0"/>
                <a:cs typeface="Verdana" panose="020B0604030504040204" pitchFamily="34" charset="0"/>
              </a:rPr>
              <a:t>projects</a:t>
            </a:r>
            <a:r>
              <a:rPr lang="en-US" sz="1800" b="0" dirty="0">
                <a:latin typeface="Verdana" panose="020B0604030504040204" pitchFamily="34" charset="0"/>
                <a:ea typeface="Verdana" panose="020B0604030504040204" pitchFamily="34" charset="0"/>
                <a:cs typeface="Verdana" panose="020B0604030504040204" pitchFamily="34" charset="0"/>
              </a:rPr>
              <a:t>, due primarily to delays, poor estimating and failed </a:t>
            </a:r>
            <a:r>
              <a:rPr lang="en-US" sz="1800" b="0" dirty="0" smtClean="0">
                <a:latin typeface="Verdana" panose="020B0604030504040204" pitchFamily="34" charset="0"/>
                <a:ea typeface="Verdana" panose="020B0604030504040204" pitchFamily="34" charset="0"/>
                <a:cs typeface="Verdana" panose="020B0604030504040204" pitchFamily="34" charset="0"/>
              </a:rPr>
              <a:t>processes.</a:t>
            </a:r>
          </a:p>
          <a:p>
            <a:pPr algn="l"/>
            <a:endParaRPr lang="en-US" sz="1800" b="0" dirty="0">
              <a:latin typeface="Verdana" panose="020B0604030504040204" pitchFamily="34" charset="0"/>
              <a:ea typeface="Verdana" panose="020B0604030504040204" pitchFamily="34" charset="0"/>
              <a:cs typeface="Verdana" panose="020B0604030504040204" pitchFamily="34" charset="0"/>
            </a:endParaRPr>
          </a:p>
          <a:p>
            <a:r>
              <a:rPr lang="en-US" sz="1200" b="0" dirty="0">
                <a:latin typeface="Verdana" panose="020B0604030504040204" pitchFamily="34" charset="0"/>
                <a:ea typeface="Verdana" panose="020B0604030504040204" pitchFamily="34" charset="0"/>
                <a:cs typeface="Verdana" panose="020B0604030504040204" pitchFamily="34" charset="0"/>
              </a:rPr>
              <a:t>http://www.kpmg.com/global/en/issuesandinsights/articlespublications/global-construction-survey/pages/minimizing-potential-for-failure.aspx</a:t>
            </a:r>
          </a:p>
        </p:txBody>
      </p:sp>
    </p:spTree>
    <p:extLst>
      <p:ext uri="{BB962C8B-B14F-4D97-AF65-F5344CB8AC3E}">
        <p14:creationId xmlns:p14="http://schemas.microsoft.com/office/powerpoint/2010/main" val="2243323086"/>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381000"/>
            <a:ext cx="7724775" cy="7620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Project Management</a:t>
            </a:r>
          </a:p>
        </p:txBody>
      </p:sp>
      <p:pic>
        <p:nvPicPr>
          <p:cNvPr id="752642" name="Picture 2" descr="C:\Users\caudtrp\Desktop\Construction No Sense\5a6d5ece2b7fb58416e6898275963003f8097887[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143001"/>
            <a:ext cx="7239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58919"/>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457200"/>
            <a:ext cx="7724775" cy="762000"/>
          </a:xfrm>
        </p:spPr>
        <p:txBody>
          <a:bodyPr/>
          <a:lstStyle/>
          <a:p>
            <a:r>
              <a:rPr lang="en-US" dirty="0">
                <a:latin typeface="Verdanna"/>
              </a:rPr>
              <a:t>Project Management</a:t>
            </a:r>
          </a:p>
        </p:txBody>
      </p:sp>
      <p:pic>
        <p:nvPicPr>
          <p:cNvPr id="753666" name="Picture 2" descr="C:\Users\caudtrp\Desktop\Construction No Sense\b3a5609c5d63a7dfe86d9a5e757c0788f9acb5a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447801"/>
            <a:ext cx="7162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182181"/>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457200"/>
            <a:ext cx="7724775"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Project Management</a:t>
            </a:r>
          </a:p>
        </p:txBody>
      </p:sp>
      <p:pic>
        <p:nvPicPr>
          <p:cNvPr id="754690" name="Picture 2" descr="C:\Users\caudtrp\Desktop\Construction No Sense\f039c2446bb72298f8133afa7bf4e5690276cde4[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295401"/>
            <a:ext cx="71627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070543"/>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533400"/>
            <a:ext cx="7724775" cy="6096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Project Management</a:t>
            </a:r>
          </a:p>
        </p:txBody>
      </p:sp>
      <p:pic>
        <p:nvPicPr>
          <p:cNvPr id="755714" name="Picture 2" descr="C:\Users\caudtrp\Desktop\Construction No Sense\fa0ce09351b8b3b67a8871bff6167426c303a4cb[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696200"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989809"/>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533400"/>
            <a:ext cx="7724775"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Project Management</a:t>
            </a:r>
          </a:p>
        </p:txBody>
      </p:sp>
      <p:pic>
        <p:nvPicPr>
          <p:cNvPr id="760834" name="Picture 2" descr="C:\Users\caudtrp\Desktop\Construction No Sense\1b7f3526cf651e897d1067103cff68622ce219f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239000" cy="510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80026"/>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457200"/>
            <a:ext cx="7724775"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Project Management</a:t>
            </a:r>
          </a:p>
        </p:txBody>
      </p:sp>
      <p:pic>
        <p:nvPicPr>
          <p:cNvPr id="763906" name="Picture 2" descr="C:\Users\caudtrp\Desktop\Construction No Sense\c9675282054ef01714c21eaf20bca574d0d032af[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7391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01153"/>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381000"/>
            <a:ext cx="7724775" cy="7620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Project Management</a:t>
            </a:r>
          </a:p>
        </p:txBody>
      </p:sp>
      <p:pic>
        <p:nvPicPr>
          <p:cNvPr id="764930" name="Picture 2" descr="C:\Users\caudtrp\Desktop\Construction No Sense\cc7b32e842a6f2b1daf6883c9a4a5019f233f9c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4675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614696"/>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457200"/>
            <a:ext cx="7724775" cy="8382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Project Management</a:t>
            </a:r>
          </a:p>
        </p:txBody>
      </p:sp>
      <p:pic>
        <p:nvPicPr>
          <p:cNvPr id="768002" name="Picture 2" descr="C:\Users\caudtrp\Desktop\Construction No Sense\33b8a3dbab6561326553f9b48bf7045e728bea7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71601"/>
            <a:ext cx="76962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59062"/>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381000"/>
            <a:ext cx="7724775" cy="8382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Project Management</a:t>
            </a:r>
          </a:p>
        </p:txBody>
      </p:sp>
      <p:pic>
        <p:nvPicPr>
          <p:cNvPr id="771074" name="Picture 2" descr="C:\Users\caudtrp\Desktop\Construction No Sense\51cf75d1c0f30b4eac1b036858decf652fe895fd[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95401"/>
            <a:ext cx="7696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619202"/>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1" y="1295401"/>
            <a:ext cx="7924799" cy="5029200"/>
          </a:xfrm>
        </p:spPr>
        <p:txBody>
          <a:bodyPr/>
          <a:lstStyle/>
          <a:p>
            <a:pPr marL="0" indent="0" algn="ctr">
              <a:buNone/>
            </a:pPr>
            <a:r>
              <a:rPr lang="en-US" sz="3600" dirty="0" smtClean="0"/>
              <a:t>Safety Briefing</a:t>
            </a:r>
          </a:p>
          <a:p>
            <a:pPr marL="0" indent="0" algn="ctr">
              <a:buNone/>
            </a:pPr>
            <a:endParaRPr lang="en-US" sz="3600" dirty="0"/>
          </a:p>
          <a:p>
            <a:pPr marL="0" indent="0" algn="ctr">
              <a:buNone/>
            </a:pPr>
            <a:r>
              <a:rPr lang="en-US" sz="3600" dirty="0" smtClean="0"/>
              <a:t>Every job on a Construction Project Usually Starts with a Safety Briefing.</a:t>
            </a:r>
            <a:endParaRPr lang="en-US" sz="3600" dirty="0"/>
          </a:p>
        </p:txBody>
      </p:sp>
    </p:spTree>
    <p:extLst>
      <p:ext uri="{BB962C8B-B14F-4D97-AF65-F5344CB8AC3E}">
        <p14:creationId xmlns:p14="http://schemas.microsoft.com/office/powerpoint/2010/main" val="998819344"/>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685800"/>
            <a:ext cx="7086600" cy="9144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Project Management</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913184"/>
              </p:ext>
            </p:extLst>
          </p:nvPr>
        </p:nvGraphicFramePr>
        <p:xfrm>
          <a:off x="1066800" y="1676401"/>
          <a:ext cx="6931342" cy="3967911"/>
        </p:xfrm>
        <a:graphic>
          <a:graphicData uri="http://schemas.openxmlformats.org/drawingml/2006/table">
            <a:tbl>
              <a:tblPr firstRow="1" firstCol="1" bandRow="1"/>
              <a:tblGrid>
                <a:gridCol w="1066800"/>
                <a:gridCol w="5864542"/>
              </a:tblGrid>
              <a:tr h="1142999">
                <a:tc gridSpan="2">
                  <a:txBody>
                    <a:bodyPr/>
                    <a:lstStyle/>
                    <a:p>
                      <a:pPr marL="0" marR="0">
                        <a:lnSpc>
                          <a:spcPct val="115000"/>
                        </a:lnSpc>
                        <a:spcBef>
                          <a:spcPts val="0"/>
                        </a:spcBef>
                        <a:spcAft>
                          <a:spcPts val="0"/>
                        </a:spcAft>
                      </a:pPr>
                      <a:r>
                        <a:rPr lang="en-US" sz="1800" b="1" dirty="0">
                          <a:effectLst/>
                          <a:latin typeface="Verdana" panose="020B0604030504040204" pitchFamily="34" charset="0"/>
                          <a:ea typeface="Verdana" panose="020B0604030504040204" pitchFamily="34" charset="0"/>
                          <a:cs typeface="Verdana" panose="020B0604030504040204" pitchFamily="34" charset="0"/>
                        </a:rPr>
                        <a:t> </a:t>
                      </a:r>
                      <a:r>
                        <a:rPr lang="en-US" sz="1800" b="1" dirty="0" smtClean="0">
                          <a:latin typeface="Verdana" panose="020B0604030504040204" pitchFamily="34" charset="0"/>
                          <a:ea typeface="Verdana" panose="020B0604030504040204" pitchFamily="34" charset="0"/>
                          <a:cs typeface="Verdana" panose="020B0604030504040204" pitchFamily="34" charset="0"/>
                        </a:rPr>
                        <a:t>KPMG Service: Advisory, Risk Consulting, Forensic</a:t>
                      </a:r>
                      <a:r>
                        <a:rPr lang="en-US" sz="1800" b="1" dirty="0">
                          <a:effectLst/>
                          <a:latin typeface="Verdana" panose="020B0604030504040204" pitchFamily="34" charset="0"/>
                          <a:ea typeface="Verdana" panose="020B0604030504040204" pitchFamily="34" charset="0"/>
                          <a:cs typeface="Verdana" panose="020B0604030504040204" pitchFamily="34" charset="0"/>
                        </a:rPr>
                        <a:t> </a:t>
                      </a:r>
                      <a:endParaRPr lang="en-US" sz="18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Verdana" panose="020B0604030504040204" pitchFamily="34" charset="0"/>
                          <a:ea typeface="Verdana" panose="020B0604030504040204" pitchFamily="34" charset="0"/>
                          <a:cs typeface="Verdana" panose="020B0604030504040204" pitchFamily="34" charset="0"/>
                        </a:rPr>
                        <a:t>10/8/2013</a:t>
                      </a:r>
                      <a:endParaRPr lang="en-US" sz="1800" b="1" dirty="0" smtClean="0">
                        <a:effectLst/>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smtClean="0">
                          <a:latin typeface="Verdana" panose="020B0604030504040204" pitchFamily="34" charset="0"/>
                          <a:ea typeface="Verdana" panose="020B0604030504040204" pitchFamily="34" charset="0"/>
                          <a:cs typeface="Verdana" panose="020B0604030504040204" pitchFamily="34" charset="0"/>
                        </a:rPr>
                        <a:t>Main Causes of Underperforming Projects: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14">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51%</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Project Delays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14">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50%</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Poor Estimating Practices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14">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47%</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Failed Risk Management Process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14">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37%</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Poor Subcontractor Performance</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14">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36%</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Design Errors and Omissions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14">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20%</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Lack of Available Resources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14">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17%</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panose="020B0604030504040204" pitchFamily="34" charset="0"/>
                          <a:ea typeface="Verdana" panose="020B0604030504040204" pitchFamily="34" charset="0"/>
                          <a:cs typeface="Verdana" panose="020B0604030504040204" pitchFamily="34" charset="0"/>
                        </a:rPr>
                        <a:t> </a:t>
                      </a:r>
                      <a:r>
                        <a:rPr lang="en-US" sz="1800" dirty="0" smtClean="0">
                          <a:effectLst/>
                          <a:latin typeface="Verdana" panose="020B0604030504040204" pitchFamily="34" charset="0"/>
                          <a:ea typeface="Verdana" panose="020B0604030504040204" pitchFamily="34" charset="0"/>
                          <a:cs typeface="Verdana" panose="020B0604030504040204" pitchFamily="34" charset="0"/>
                        </a:rPr>
                        <a:t>Change In Project Management</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14">
                <a:tc>
                  <a:txBody>
                    <a:bodyPr/>
                    <a:lstStyle/>
                    <a:p>
                      <a:pPr marL="0" marR="0">
                        <a:lnSpc>
                          <a:spcPct val="115000"/>
                        </a:lnSpc>
                        <a:spcBef>
                          <a:spcPts val="0"/>
                        </a:spcBef>
                        <a:spcAft>
                          <a:spcPts val="0"/>
                        </a:spcAft>
                      </a:pPr>
                      <a:r>
                        <a:rPr lang="en-US" sz="1800" dirty="0" smtClean="0">
                          <a:effectLst/>
                          <a:latin typeface="Verdana" panose="020B0604030504040204" pitchFamily="34" charset="0"/>
                          <a:ea typeface="Verdana" panose="020B0604030504040204" pitchFamily="34" charset="0"/>
                          <a:cs typeface="Verdana" panose="020B0604030504040204" pitchFamily="34" charset="0"/>
                        </a:rPr>
                        <a:t> 16%</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Verdana" panose="020B0604030504040204" pitchFamily="34" charset="0"/>
                          <a:ea typeface="Verdana" panose="020B0604030504040204" pitchFamily="34" charset="0"/>
                          <a:cs typeface="Verdana" panose="020B0604030504040204" pitchFamily="34" charset="0"/>
                        </a:rPr>
                        <a:t> Poor Client Relations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3248792"/>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81000"/>
            <a:ext cx="7696200" cy="9144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Project Management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1" y="1447801"/>
            <a:ext cx="8153399" cy="4876800"/>
          </a:xfrm>
        </p:spPr>
        <p:txBody>
          <a:bodyPr/>
          <a:lstStyle/>
          <a:p>
            <a:pPr>
              <a:buNone/>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buNone/>
              <a:defRPr/>
            </a:pPr>
            <a:r>
              <a:rPr lang="en-US" altLang="en-US" dirty="0">
                <a:latin typeface="Verdana" panose="020B0604030504040204" pitchFamily="34" charset="0"/>
                <a:ea typeface="Verdana" panose="020B0604030504040204" pitchFamily="34" charset="0"/>
                <a:cs typeface="Verdana" panose="020B0604030504040204" pitchFamily="34" charset="0"/>
              </a:rPr>
              <a:t>Goal:	</a:t>
            </a:r>
            <a:r>
              <a:rPr lang="en-US" altLang="en-US" u="sng" dirty="0">
                <a:latin typeface="Verdana" panose="020B0604030504040204" pitchFamily="34" charset="0"/>
                <a:ea typeface="Verdana" panose="020B0604030504040204" pitchFamily="34" charset="0"/>
                <a:cs typeface="Verdana" panose="020B0604030504040204" pitchFamily="34" charset="0"/>
              </a:rPr>
              <a:t>Design a plant that meets required goals</a:t>
            </a:r>
            <a:r>
              <a:rPr lang="en-US" altLang="en-US" dirty="0">
                <a:latin typeface="Verdana" panose="020B0604030504040204" pitchFamily="34" charset="0"/>
                <a:ea typeface="Verdana" panose="020B0604030504040204" pitchFamily="34" charset="0"/>
                <a:cs typeface="Verdana" panose="020B0604030504040204" pitchFamily="34" charset="0"/>
              </a:rPr>
              <a:t>.</a:t>
            </a:r>
          </a:p>
          <a:p>
            <a:pPr>
              <a:buNone/>
              <a:defRPr/>
            </a:pPr>
            <a:r>
              <a:rPr lang="en-US" altLang="en-US" dirty="0">
                <a:latin typeface="Verdana" panose="020B0604030504040204" pitchFamily="34" charset="0"/>
                <a:ea typeface="Verdana" panose="020B0604030504040204" pitchFamily="34" charset="0"/>
                <a:cs typeface="Verdana" panose="020B0604030504040204" pitchFamily="34" charset="0"/>
              </a:rPr>
              <a:t>Risk:	Architect design exceeds requirements and project is </a:t>
            </a:r>
            <a:r>
              <a:rPr lang="en-US" altLang="en-US" dirty="0" smtClean="0">
                <a:latin typeface="Verdana" panose="020B0604030504040204" pitchFamily="34" charset="0"/>
                <a:ea typeface="Verdana" panose="020B0604030504040204" pitchFamily="34" charset="0"/>
                <a:cs typeface="Verdana" panose="020B0604030504040204" pitchFamily="34" charset="0"/>
              </a:rPr>
              <a:t>over 	budget. (Whales)</a:t>
            </a:r>
          </a:p>
          <a:p>
            <a:pPr>
              <a:buNone/>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buNone/>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Goal:	</a:t>
            </a:r>
            <a:r>
              <a:rPr lang="en-US" altLang="en-US" u="sng" dirty="0" smtClean="0">
                <a:latin typeface="Verdana" panose="020B0604030504040204" pitchFamily="34" charset="0"/>
                <a:ea typeface="Verdana" panose="020B0604030504040204" pitchFamily="34" charset="0"/>
                <a:cs typeface="Verdana" panose="020B0604030504040204" pitchFamily="34" charset="0"/>
              </a:rPr>
              <a:t>Design and Build the World Trade Center Transportation </a:t>
            </a:r>
            <a:r>
              <a:rPr lang="en-US" altLang="en-US" dirty="0" smtClean="0">
                <a:latin typeface="Verdana" panose="020B0604030504040204" pitchFamily="34" charset="0"/>
                <a:ea typeface="Verdana" panose="020B0604030504040204" pitchFamily="34" charset="0"/>
                <a:cs typeface="Verdana" panose="020B0604030504040204" pitchFamily="34" charset="0"/>
              </a:rPr>
              <a:t>	</a:t>
            </a:r>
            <a:r>
              <a:rPr lang="en-US" altLang="en-US" u="sng" dirty="0" smtClean="0">
                <a:latin typeface="Verdana" panose="020B0604030504040204" pitchFamily="34" charset="0"/>
                <a:ea typeface="Verdana" panose="020B0604030504040204" pitchFamily="34" charset="0"/>
                <a:cs typeface="Verdana" panose="020B0604030504040204" pitchFamily="34" charset="0"/>
              </a:rPr>
              <a:t>Hub. </a:t>
            </a:r>
          </a:p>
          <a:p>
            <a:pPr>
              <a:buNone/>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Risk:	Design Changes result in excessive costs.</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800100" lvl="2" indent="0">
              <a:buNone/>
            </a:pPr>
            <a:r>
              <a:rPr lang="en-US" dirty="0" smtClean="0">
                <a:latin typeface="Verdana" panose="020B0604030504040204" pitchFamily="34" charset="0"/>
                <a:ea typeface="Verdana" panose="020B0604030504040204" pitchFamily="34" charset="0"/>
                <a:cs typeface="Verdana" panose="020B0604030504040204" pitchFamily="34" charset="0"/>
              </a:rPr>
              <a:t> New York Times - Cost swell to $4 Billion. (NYC)</a:t>
            </a:r>
          </a:p>
          <a:p>
            <a:pPr marL="800100" lvl="2"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800100" lvl="2" indent="0">
              <a:buNone/>
            </a:pPr>
            <a:r>
              <a:rPr lang="en-US" sz="1200" u="sng" dirty="0" smtClean="0">
                <a:latin typeface="Verdana" panose="020B0604030504040204" pitchFamily="34" charset="0"/>
                <a:ea typeface="Verdana" panose="020B0604030504040204" pitchFamily="34" charset="0"/>
                <a:cs typeface="Verdana" panose="020B0604030504040204" pitchFamily="34" charset="0"/>
                <a:hlinkClick r:id="rId2"/>
              </a:rPr>
              <a:t>www.nytimes.com/2014/12/03/nyregion/the-4-billion-train-station-at-the-world-trade-center.html?action=click&amp;contentCollection=Opinion&amp;module=MostEmailed&amp;version=Full&amp;region=Marginalia&amp;src=me&amp;pgtype=article</a:t>
            </a:r>
            <a:endParaRPr lang="en-US" sz="1200" u="sng" dirty="0" smtClean="0">
              <a:latin typeface="Verdana" panose="020B0604030504040204" pitchFamily="34" charset="0"/>
              <a:ea typeface="Verdana" panose="020B0604030504040204" pitchFamily="34" charset="0"/>
              <a:cs typeface="Verdana" panose="020B0604030504040204" pitchFamily="34" charset="0"/>
            </a:endParaRPr>
          </a:p>
          <a:p>
            <a:pPr marL="800100" lvl="2" indent="0">
              <a:buNone/>
            </a:pPr>
            <a:endParaRPr lang="en-US" sz="1200" u="sng" dirty="0"/>
          </a:p>
          <a:p>
            <a:pPr marL="800100" lvl="2" indent="0">
              <a:buNone/>
            </a:pPr>
            <a:endParaRPr lang="en-US" sz="1200" dirty="0"/>
          </a:p>
          <a:p>
            <a:pPr marL="800100" lvl="2" indent="0">
              <a:buNone/>
            </a:pPr>
            <a:endParaRPr lang="en-US" dirty="0"/>
          </a:p>
        </p:txBody>
      </p:sp>
    </p:spTree>
    <p:extLst>
      <p:ext uri="{BB962C8B-B14F-4D97-AF65-F5344CB8AC3E}">
        <p14:creationId xmlns:p14="http://schemas.microsoft.com/office/powerpoint/2010/main" val="845469806"/>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66800" y="304800"/>
            <a:ext cx="6629400" cy="533400"/>
          </a:xfrm>
        </p:spPr>
        <p:txBody>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Project Management</a:t>
            </a:r>
          </a:p>
        </p:txBody>
      </p:sp>
      <p:sp>
        <p:nvSpPr>
          <p:cNvPr id="23555" name="Content Placeholder 2"/>
          <p:cNvSpPr>
            <a:spLocks noGrp="1"/>
          </p:cNvSpPr>
          <p:nvPr>
            <p:ph idx="1"/>
          </p:nvPr>
        </p:nvSpPr>
        <p:spPr>
          <a:xfrm>
            <a:off x="609600" y="762000"/>
            <a:ext cx="7724775" cy="5943600"/>
          </a:xfrm>
        </p:spPr>
        <p:txBody>
          <a:bodyPr/>
          <a:lstStyle/>
          <a:p>
            <a:pPr>
              <a:buFont typeface="Wingdings" pitchFamily="2" charset="2"/>
              <a:buNone/>
              <a:defRPr/>
            </a:pPr>
            <a:endParaRPr lang="en-US" altLang="en-US" dirty="0" smtClean="0"/>
          </a:p>
          <a:p>
            <a:pPr>
              <a:buFont typeface="Wingdings" pitchFamily="2" charset="2"/>
              <a:buNone/>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Example of Business Planning Risk:</a:t>
            </a:r>
          </a:p>
          <a:p>
            <a:pPr>
              <a:buFont typeface="Wingdings" pitchFamily="2" charset="2"/>
              <a:buNone/>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None/>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Goal: 	</a:t>
            </a:r>
            <a:r>
              <a:rPr lang="en-US" altLang="en-US" u="sng" dirty="0" smtClean="0">
                <a:latin typeface="Verdana" panose="020B0604030504040204" pitchFamily="34" charset="0"/>
                <a:ea typeface="Verdana" panose="020B0604030504040204" pitchFamily="34" charset="0"/>
                <a:cs typeface="Verdana" panose="020B0604030504040204" pitchFamily="34" charset="0"/>
              </a:rPr>
              <a:t>A project is fast tracked in order to bring a new product </a:t>
            </a:r>
            <a:r>
              <a:rPr lang="en-US" altLang="en-US" dirty="0" smtClean="0">
                <a:latin typeface="Verdana" panose="020B0604030504040204" pitchFamily="34" charset="0"/>
                <a:ea typeface="Verdana" panose="020B0604030504040204" pitchFamily="34" charset="0"/>
                <a:cs typeface="Verdana" panose="020B0604030504040204" pitchFamily="34" charset="0"/>
              </a:rPr>
              <a:t>	</a:t>
            </a:r>
            <a:r>
              <a:rPr lang="en-US" altLang="en-US" u="sng" dirty="0" smtClean="0">
                <a:latin typeface="Verdana" panose="020B0604030504040204" pitchFamily="34" charset="0"/>
                <a:ea typeface="Verdana" panose="020B0604030504040204" pitchFamily="34" charset="0"/>
                <a:cs typeface="Verdana" panose="020B0604030504040204" pitchFamily="34" charset="0"/>
              </a:rPr>
              <a:t>to market</a:t>
            </a:r>
            <a:r>
              <a:rPr lang="en-US" altLang="en-US" dirty="0" smtClean="0">
                <a:latin typeface="Verdana" panose="020B0604030504040204" pitchFamily="34" charset="0"/>
                <a:ea typeface="Verdana" panose="020B0604030504040204" pitchFamily="34" charset="0"/>
                <a:cs typeface="Verdana" panose="020B0604030504040204" pitchFamily="34" charset="0"/>
              </a:rPr>
              <a:t>.</a:t>
            </a:r>
          </a:p>
          <a:p>
            <a:pPr>
              <a:buFont typeface="Wingdings" pitchFamily="2" charset="2"/>
              <a:buNone/>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Risk: 	FDA delays approval of new product. (Italy)</a:t>
            </a:r>
          </a:p>
          <a:p>
            <a:pPr>
              <a:buFont typeface="Wingdings" pitchFamily="2" charset="2"/>
              <a:buNone/>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Risk:	Unique equipment is not available upon completion of 	construction. (Ireland)</a:t>
            </a:r>
          </a:p>
          <a:p>
            <a:pPr>
              <a:buFont typeface="Wingdings" pitchFamily="2" charset="2"/>
              <a:buNone/>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Risk:	Owner changes their mind.  (Massachusetts) </a:t>
            </a:r>
          </a:p>
          <a:p>
            <a:pPr>
              <a:buFont typeface="Wingdings" pitchFamily="2" charset="2"/>
              <a:buNone/>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None/>
              <a:defRP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None/>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Goal:	</a:t>
            </a:r>
            <a:r>
              <a:rPr lang="en-US" altLang="en-US" u="sng" dirty="0" smtClean="0">
                <a:latin typeface="Verdana" panose="020B0604030504040204" pitchFamily="34" charset="0"/>
                <a:ea typeface="Verdana" panose="020B0604030504040204" pitchFamily="34" charset="0"/>
                <a:cs typeface="Verdana" panose="020B0604030504040204" pitchFamily="34" charset="0"/>
              </a:rPr>
              <a:t>Construct a new plant in order to expand capacity</a:t>
            </a:r>
            <a:r>
              <a:rPr lang="en-US" altLang="en-US" dirty="0" smtClean="0">
                <a:latin typeface="Verdana" panose="020B0604030504040204" pitchFamily="34" charset="0"/>
                <a:ea typeface="Verdana" panose="020B0604030504040204" pitchFamily="34" charset="0"/>
                <a:cs typeface="Verdana" panose="020B0604030504040204" pitchFamily="34" charset="0"/>
              </a:rPr>
              <a:t>.</a:t>
            </a:r>
          </a:p>
          <a:p>
            <a:pPr>
              <a:buFont typeface="Wingdings" pitchFamily="2" charset="2"/>
              <a:buNone/>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Risk:	During construction, capacity requirements change and a 	new plant is not required. Plant under-utilization is a 	major concern. </a:t>
            </a:r>
          </a:p>
          <a:p>
            <a:pPr>
              <a:buFont typeface="Wingdings" pitchFamily="2" charset="2"/>
              <a:buNone/>
              <a:defRPr/>
            </a:pPr>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dirty="0" smtClean="0">
                <a:latin typeface="Verdana" panose="020B0604030504040204" pitchFamily="34" charset="0"/>
                <a:ea typeface="Verdana" panose="020B0604030504040204" pitchFamily="34" charset="0"/>
                <a:cs typeface="Verdana" panose="020B0604030504040204" pitchFamily="34" charset="0"/>
              </a:rPr>
              <a:t>	(Ireland  - Puerto Rico)</a:t>
            </a:r>
          </a:p>
          <a:p>
            <a:pPr marL="0" indent="0">
              <a:buFont typeface="Wingdings" pitchFamily="2" charset="2"/>
              <a:buNone/>
              <a:defRPr/>
            </a:pPr>
            <a:endParaRPr lang="en-US" altLang="en-US" dirty="0" smtClean="0"/>
          </a:p>
          <a:p>
            <a:pPr>
              <a:buFont typeface="Wingdings" pitchFamily="2" charset="2"/>
              <a:buNone/>
              <a:defRPr/>
            </a:pPr>
            <a:endParaRPr lang="en-US" altLang="en-US" dirty="0" smtClean="0"/>
          </a:p>
        </p:txBody>
      </p:sp>
    </p:spTree>
    <p:extLst>
      <p:ext uri="{BB962C8B-B14F-4D97-AF65-F5344CB8AC3E}">
        <p14:creationId xmlns:p14="http://schemas.microsoft.com/office/powerpoint/2010/main" val="2888557215"/>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90600" y="990600"/>
            <a:ext cx="7724775" cy="685800"/>
          </a:xfrm>
        </p:spPr>
        <p:txBody>
          <a:bodyPr/>
          <a:lstStyle/>
          <a:p>
            <a:r>
              <a:rPr lang="en-US" u="sng" dirty="0">
                <a:effectLst/>
                <a:latin typeface="Calibri" pitchFamily="34" charset="0"/>
              </a:rPr>
              <a:t>Contracts</a:t>
            </a:r>
          </a:p>
        </p:txBody>
      </p:sp>
      <p:sp>
        <p:nvSpPr>
          <p:cNvPr id="50179" name="Rectangle 3"/>
          <p:cNvSpPr>
            <a:spLocks noGrp="1" noChangeArrowheads="1"/>
          </p:cNvSpPr>
          <p:nvPr>
            <p:ph idx="1"/>
          </p:nvPr>
        </p:nvSpPr>
        <p:spPr/>
        <p:txBody>
          <a:bodyPr/>
          <a:lstStyle/>
          <a:p>
            <a:pPr algn="ctr">
              <a:buFont typeface="Wingdings" pitchFamily="2" charset="2"/>
              <a:buNone/>
            </a:pPr>
            <a:endParaRPr lang="en-US"/>
          </a:p>
        </p:txBody>
      </p:sp>
      <p:graphicFrame>
        <p:nvGraphicFramePr>
          <p:cNvPr id="50180" name="Object 4"/>
          <p:cNvGraphicFramePr>
            <a:graphicFrameLocks noChangeAspect="1"/>
          </p:cNvGraphicFramePr>
          <p:nvPr/>
        </p:nvGraphicFramePr>
        <p:xfrm>
          <a:off x="1752600" y="2057400"/>
          <a:ext cx="6096000" cy="3810000"/>
        </p:xfrm>
        <a:graphic>
          <a:graphicData uri="http://schemas.openxmlformats.org/presentationml/2006/ole">
            <mc:AlternateContent xmlns:mc="http://schemas.openxmlformats.org/markup-compatibility/2006">
              <mc:Choice xmlns:v="urn:schemas-microsoft-com:vml" Requires="v">
                <p:oleObj spid="_x0000_s50285" name="Clip" r:id="rId4" imgW="1743120" imgH="1603440" progId="">
                  <p:embed/>
                </p:oleObj>
              </mc:Choice>
              <mc:Fallback>
                <p:oleObj name="Clip" r:id="rId4" imgW="1743120" imgH="160344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057400"/>
                        <a:ext cx="6096000"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457200"/>
            <a:ext cx="8543925" cy="762000"/>
          </a:xfrm>
        </p:spPr>
        <p:txBody>
          <a:bodyPr/>
          <a:lstStyle/>
          <a:p>
            <a:r>
              <a:rPr lang="en-US" u="sng" dirty="0">
                <a:effectLst/>
                <a:latin typeface="Verdana" panose="020B0604030504040204" pitchFamily="34" charset="0"/>
                <a:ea typeface="Verdana" panose="020B0604030504040204" pitchFamily="34" charset="0"/>
                <a:cs typeface="Verdana" panose="020B0604030504040204" pitchFamily="34" charset="0"/>
              </a:rPr>
              <a:t>Contracts</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55299" name="Rectangle 3"/>
          <p:cNvSpPr>
            <a:spLocks noGrp="1" noChangeArrowheads="1"/>
          </p:cNvSpPr>
          <p:nvPr>
            <p:ph idx="1"/>
          </p:nvPr>
        </p:nvSpPr>
        <p:spPr>
          <a:xfrm>
            <a:off x="685800" y="1295400"/>
            <a:ext cx="7772400" cy="5105400"/>
          </a:xfrm>
        </p:spPr>
        <p:txBody>
          <a:bodyPr/>
          <a:lstStyle/>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Guaranteed Maximum Amount  (GMA)</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Guaranteed Maximum Profit (GMP)</a:t>
            </a:r>
          </a:p>
          <a:p>
            <a:pPr>
              <a:buNone/>
            </a:pPr>
            <a:endParaRPr lang="en-US" dirty="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Owner hires a Construction Manager (CM)</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The Owner reimburses the CM for </a:t>
            </a:r>
            <a:r>
              <a:rPr lang="en-US" sz="1800" b="1" u="sng" dirty="0" smtClean="0">
                <a:latin typeface="Verdana" panose="020B0604030504040204" pitchFamily="34" charset="0"/>
                <a:ea typeface="Verdana" panose="020B0604030504040204" pitchFamily="34" charset="0"/>
                <a:cs typeface="Verdana" panose="020B0604030504040204" pitchFamily="34" charset="0"/>
              </a:rPr>
              <a:t>incurred</a:t>
            </a:r>
            <a:r>
              <a:rPr lang="en-US" sz="1800" dirty="0" smtClean="0">
                <a:latin typeface="Verdana" panose="020B0604030504040204" pitchFamily="34" charset="0"/>
                <a:ea typeface="Verdana" panose="020B0604030504040204" pitchFamily="34" charset="0"/>
                <a:cs typeface="Verdana" panose="020B0604030504040204" pitchFamily="34" charset="0"/>
              </a:rPr>
              <a:t> costs  (General Conditions / Contractors / Suppliers.</a:t>
            </a:r>
          </a:p>
          <a:p>
            <a:pPr>
              <a:buFont typeface="Arial"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CM  Profit is limited to an agreed upon fee (percentage).  The CM fee is applied to the CM </a:t>
            </a:r>
            <a:r>
              <a:rPr lang="en-US" sz="1800" b="1" u="sng" dirty="0" smtClean="0">
                <a:latin typeface="Verdana" panose="020B0604030504040204" pitchFamily="34" charset="0"/>
                <a:ea typeface="Verdana" panose="020B0604030504040204" pitchFamily="34" charset="0"/>
                <a:cs typeface="Verdana" panose="020B0604030504040204" pitchFamily="34" charset="0"/>
              </a:rPr>
              <a:t>incurred</a:t>
            </a:r>
            <a:r>
              <a:rPr lang="en-US" sz="1800" dirty="0" smtClean="0">
                <a:latin typeface="Verdana" panose="020B0604030504040204" pitchFamily="34" charset="0"/>
                <a:ea typeface="Verdana" panose="020B0604030504040204" pitchFamily="34" charset="0"/>
                <a:cs typeface="Verdana" panose="020B0604030504040204" pitchFamily="34" charset="0"/>
              </a:rPr>
              <a:t> project costs.  </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The actual GMA amount is typically not finalized until  the majority/significant subcontractor or supplier bids have been received.</a:t>
            </a:r>
            <a:endParaRPr lang="en-US" sz="1800" dirty="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Calibri" pitchFamily="34" charset="0"/>
              </a:rPr>
              <a:t>	</a:t>
            </a:r>
            <a:endParaRPr lang="en-US" sz="1800" dirty="0">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609600"/>
            <a:ext cx="6800849" cy="1047750"/>
          </a:xfrm>
        </p:spPr>
        <p:txBody>
          <a:bodyPr/>
          <a:lstStyle/>
          <a:p>
            <a:r>
              <a:rPr lang="en-US" u="sng" dirty="0" smtClean="0">
                <a:latin typeface="Verdana" panose="020B0604030504040204" pitchFamily="34" charset="0"/>
                <a:ea typeface="Verdana" panose="020B0604030504040204" pitchFamily="34" charset="0"/>
                <a:cs typeface="Verdana" panose="020B0604030504040204" pitchFamily="34" charset="0"/>
              </a:rPr>
              <a:t>Project Funding</a:t>
            </a:r>
            <a:endParaRPr lang="en-US" u="sng"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71575" y="1895475"/>
            <a:ext cx="7362825" cy="4429125"/>
          </a:xfrm>
        </p:spPr>
        <p:txBody>
          <a:bodyPr/>
          <a:lstStyle/>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Owner must approve Project Funding (CAR).</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project should be managed to the GMA Amount plus a reasonable contingency, not the Project Funded Amount.</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 reasonable Contingency should be included within the Project Funding.  </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7088591"/>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762000"/>
            <a:ext cx="6496050" cy="685800"/>
          </a:xfrm>
        </p:spPr>
        <p:txBody>
          <a:bodyPr/>
          <a:lstStyle/>
          <a:p>
            <a:r>
              <a:rPr lang="en-US" dirty="0" smtClean="0"/>
              <a:t>Demolition and Restoration Project</a:t>
            </a:r>
            <a:br>
              <a:rPr lang="en-US" dirty="0" smtClean="0"/>
            </a:br>
            <a:endParaRPr lang="en-US" dirty="0"/>
          </a:p>
        </p:txBody>
      </p:sp>
      <p:sp>
        <p:nvSpPr>
          <p:cNvPr id="3" name="Content Placeholder 2"/>
          <p:cNvSpPr>
            <a:spLocks noGrp="1"/>
          </p:cNvSpPr>
          <p:nvPr>
            <p:ph idx="1"/>
          </p:nvPr>
        </p:nvSpPr>
        <p:spPr>
          <a:xfrm>
            <a:off x="457201" y="1524000"/>
            <a:ext cx="8439150" cy="4800601"/>
          </a:xfrm>
        </p:spPr>
        <p:txBody>
          <a:bodyPr/>
          <a:lstStyle/>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Background: </a:t>
            </a:r>
          </a:p>
          <a:p>
            <a:pPr marL="0"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ABC company </a:t>
            </a:r>
            <a:r>
              <a:rPr lang="en-US" dirty="0">
                <a:latin typeface="Verdana" panose="020B0604030504040204" pitchFamily="34" charset="0"/>
                <a:ea typeface="Verdana" panose="020B0604030504040204" pitchFamily="34" charset="0"/>
                <a:cs typeface="Verdana" panose="020B0604030504040204" pitchFamily="34" charset="0"/>
              </a:rPr>
              <a:t>entered into GMA construction agreements with </a:t>
            </a:r>
            <a:r>
              <a:rPr lang="en-US" dirty="0" smtClean="0">
                <a:latin typeface="Verdana" panose="020B0604030504040204" pitchFamily="34" charset="0"/>
                <a:ea typeface="Verdana" panose="020B0604030504040204" pitchFamily="34" charset="0"/>
                <a:cs typeface="Verdana" panose="020B0604030504040204" pitchFamily="34" charset="0"/>
              </a:rPr>
              <a:t>Toms </a:t>
            </a:r>
            <a:r>
              <a:rPr lang="en-US" dirty="0">
                <a:latin typeface="Verdana" panose="020B0604030504040204" pitchFamily="34" charset="0"/>
                <a:ea typeface="Verdana" panose="020B0604030504040204" pitchFamily="34" charset="0"/>
                <a:cs typeface="Verdana" panose="020B0604030504040204" pitchFamily="34" charset="0"/>
              </a:rPr>
              <a:t>Construction to perform demolition and restoration at </a:t>
            </a:r>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dirty="0">
                <a:latin typeface="Verdana" panose="020B0604030504040204" pitchFamily="34" charset="0"/>
                <a:ea typeface="Verdana" panose="020B0604030504040204" pitchFamily="34" charset="0"/>
                <a:cs typeface="Verdana" panose="020B0604030504040204" pitchFamily="34" charset="0"/>
              </a:rPr>
              <a:t>facility located in </a:t>
            </a:r>
            <a:r>
              <a:rPr lang="en-US" dirty="0" smtClean="0">
                <a:latin typeface="Verdana" panose="020B0604030504040204" pitchFamily="34" charset="0"/>
                <a:ea typeface="Verdana" panose="020B0604030504040204" pitchFamily="34" charset="0"/>
                <a:cs typeface="Verdana" panose="020B0604030504040204" pitchFamily="34" charset="0"/>
              </a:rPr>
              <a:t>California.  The </a:t>
            </a:r>
            <a:r>
              <a:rPr lang="en-US" dirty="0">
                <a:latin typeface="Verdana" panose="020B0604030504040204" pitchFamily="34" charset="0"/>
                <a:ea typeface="Verdana" panose="020B0604030504040204" pitchFamily="34" charset="0"/>
                <a:cs typeface="Verdana" panose="020B0604030504040204" pitchFamily="34" charset="0"/>
              </a:rPr>
              <a:t>demolition and construction was required to return a leased facility back to the landlord based on the terms of the lease. </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The GMA contracts were executed and managed by an </a:t>
            </a:r>
            <a:r>
              <a:rPr lang="en-US" dirty="0" smtClean="0">
                <a:latin typeface="Verdana" panose="020B0604030504040204" pitchFamily="34" charset="0"/>
                <a:ea typeface="Verdana" panose="020B0604030504040204" pitchFamily="34" charset="0"/>
                <a:cs typeface="Verdana" panose="020B0604030504040204" pitchFamily="34" charset="0"/>
              </a:rPr>
              <a:t>ABC </a:t>
            </a:r>
            <a:r>
              <a:rPr lang="en-US" dirty="0">
                <a:latin typeface="Verdana" panose="020B0604030504040204" pitchFamily="34" charset="0"/>
                <a:ea typeface="Verdana" panose="020B0604030504040204" pitchFamily="34" charset="0"/>
                <a:cs typeface="Verdana" panose="020B0604030504040204" pitchFamily="34" charset="0"/>
              </a:rPr>
              <a:t>Project </a:t>
            </a:r>
            <a:r>
              <a:rPr lang="en-US" dirty="0" smtClean="0">
                <a:latin typeface="Verdana" panose="020B0604030504040204" pitchFamily="34" charset="0"/>
                <a:ea typeface="Verdana" panose="020B0604030504040204" pitchFamily="34" charset="0"/>
                <a:cs typeface="Verdana" panose="020B0604030504040204" pitchFamily="34" charset="0"/>
              </a:rPr>
              <a:t>Manager.  As </a:t>
            </a:r>
            <a:r>
              <a:rPr lang="en-US" dirty="0">
                <a:latin typeface="Verdana" panose="020B0604030504040204" pitchFamily="34" charset="0"/>
                <a:ea typeface="Verdana" panose="020B0604030504040204" pitchFamily="34" charset="0"/>
                <a:cs typeface="Verdana" panose="020B0604030504040204" pitchFamily="34" charset="0"/>
              </a:rPr>
              <a:t>the restoration project was coming to a completion, the </a:t>
            </a:r>
            <a:r>
              <a:rPr lang="en-US" dirty="0" smtClean="0">
                <a:latin typeface="Verdana" panose="020B0604030504040204" pitchFamily="34" charset="0"/>
                <a:ea typeface="Verdana" panose="020B0604030504040204" pitchFamily="34" charset="0"/>
                <a:cs typeface="Verdana" panose="020B0604030504040204" pitchFamily="34" charset="0"/>
              </a:rPr>
              <a:t>ABC </a:t>
            </a:r>
            <a:r>
              <a:rPr lang="en-US" dirty="0">
                <a:latin typeface="Verdana" panose="020B0604030504040204" pitchFamily="34" charset="0"/>
                <a:ea typeface="Verdana" panose="020B0604030504040204" pitchFamily="34" charset="0"/>
                <a:cs typeface="Verdana" panose="020B0604030504040204" pitchFamily="34" charset="0"/>
              </a:rPr>
              <a:t>Project Manager and </a:t>
            </a:r>
            <a:r>
              <a:rPr lang="en-US" dirty="0" smtClean="0">
                <a:latin typeface="Verdana" panose="020B0604030504040204" pitchFamily="34" charset="0"/>
                <a:ea typeface="Verdana" panose="020B0604030504040204" pitchFamily="34" charset="0"/>
                <a:cs typeface="Verdana" panose="020B0604030504040204" pitchFamily="34" charset="0"/>
              </a:rPr>
              <a:t>ABC </a:t>
            </a:r>
            <a:r>
              <a:rPr lang="en-US" dirty="0">
                <a:latin typeface="Verdana" panose="020B0604030504040204" pitchFamily="34" charset="0"/>
                <a:ea typeface="Verdana" panose="020B0604030504040204" pitchFamily="34" charset="0"/>
                <a:cs typeface="Verdana" panose="020B0604030504040204" pitchFamily="34" charset="0"/>
              </a:rPr>
              <a:t>Facilities Management were severed from the company as a result of the closure of the </a:t>
            </a:r>
            <a:r>
              <a:rPr lang="en-US" dirty="0" smtClean="0">
                <a:latin typeface="Verdana" panose="020B0604030504040204" pitchFamily="34" charset="0"/>
                <a:ea typeface="Verdana" panose="020B0604030504040204" pitchFamily="34" charset="0"/>
                <a:cs typeface="Verdana" panose="020B0604030504040204" pitchFamily="34" charset="0"/>
              </a:rPr>
              <a:t>ABC </a:t>
            </a:r>
            <a:r>
              <a:rPr lang="en-US" dirty="0">
                <a:latin typeface="Verdana" panose="020B0604030504040204" pitchFamily="34" charset="0"/>
                <a:ea typeface="Verdana" panose="020B0604030504040204" pitchFamily="34" charset="0"/>
                <a:cs typeface="Verdana" panose="020B0604030504040204" pitchFamily="34" charset="0"/>
              </a:rPr>
              <a:t>business.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a:p>
            <a:pPr marL="0" indent="0">
              <a:buNone/>
            </a:pPr>
            <a:endParaRPr lang="en-US" dirty="0"/>
          </a:p>
        </p:txBody>
      </p:sp>
    </p:spTree>
    <p:extLst>
      <p:ext uri="{BB962C8B-B14F-4D97-AF65-F5344CB8AC3E}">
        <p14:creationId xmlns:p14="http://schemas.microsoft.com/office/powerpoint/2010/main" val="1751783553"/>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971550"/>
            <a:ext cx="7162799"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Demolition and Restoration Project</a:t>
            </a:r>
          </a:p>
        </p:txBody>
      </p:sp>
      <p:sp>
        <p:nvSpPr>
          <p:cNvPr id="3" name="Content Placeholder 2"/>
          <p:cNvSpPr>
            <a:spLocks noGrp="1"/>
          </p:cNvSpPr>
          <p:nvPr>
            <p:ph idx="1"/>
          </p:nvPr>
        </p:nvSpPr>
        <p:spPr>
          <a:xfrm>
            <a:off x="685801" y="2057400"/>
            <a:ext cx="8000999" cy="4267200"/>
          </a:xfrm>
        </p:spPr>
        <p:txBody>
          <a:bodyPr/>
          <a:lstStyle/>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Project </a:t>
            </a:r>
            <a:r>
              <a:rPr lang="en-US" dirty="0" smtClean="0">
                <a:latin typeface="Verdana" panose="020B0604030504040204" pitchFamily="34" charset="0"/>
                <a:ea typeface="Verdana" panose="020B0604030504040204" pitchFamily="34" charset="0"/>
                <a:cs typeface="Verdana" panose="020B0604030504040204" pitchFamily="34" charset="0"/>
              </a:rPr>
              <a:t>Manager, on his </a:t>
            </a:r>
            <a:r>
              <a:rPr lang="en-US" dirty="0">
                <a:latin typeface="Verdana" panose="020B0604030504040204" pitchFamily="34" charset="0"/>
                <a:ea typeface="Verdana" panose="020B0604030504040204" pitchFamily="34" charset="0"/>
                <a:cs typeface="Verdana" panose="020B0604030504040204" pitchFamily="34" charset="0"/>
              </a:rPr>
              <a:t>last day, </a:t>
            </a:r>
            <a:r>
              <a:rPr lang="en-US" dirty="0" smtClean="0">
                <a:latin typeface="Verdana" panose="020B0604030504040204" pitchFamily="34" charset="0"/>
                <a:ea typeface="Verdana" panose="020B0604030504040204" pitchFamily="34" charset="0"/>
                <a:cs typeface="Verdana" panose="020B0604030504040204" pitchFamily="34" charset="0"/>
              </a:rPr>
              <a:t>drove </a:t>
            </a:r>
            <a:r>
              <a:rPr lang="en-US" dirty="0">
                <a:latin typeface="Verdana" panose="020B0604030504040204" pitchFamily="34" charset="0"/>
                <a:ea typeface="Verdana" panose="020B0604030504040204" pitchFamily="34" charset="0"/>
                <a:cs typeface="Verdana" panose="020B0604030504040204" pitchFamily="34" charset="0"/>
              </a:rPr>
              <a:t>to the construction site in his new yellow corvette and dropped off $</a:t>
            </a:r>
            <a:r>
              <a:rPr lang="en-US" dirty="0" smtClean="0">
                <a:latin typeface="Verdana" panose="020B0604030504040204" pitchFamily="34" charset="0"/>
                <a:ea typeface="Verdana" panose="020B0604030504040204" pitchFamily="34" charset="0"/>
                <a:cs typeface="Verdana" panose="020B0604030504040204" pitchFamily="34" charset="0"/>
              </a:rPr>
              <a:t>587,000 </a:t>
            </a:r>
            <a:r>
              <a:rPr lang="en-US" dirty="0">
                <a:latin typeface="Verdana" panose="020B0604030504040204" pitchFamily="34" charset="0"/>
                <a:ea typeface="Verdana" panose="020B0604030504040204" pitchFamily="34" charset="0"/>
                <a:cs typeface="Verdana" panose="020B0604030504040204" pitchFamily="34" charset="0"/>
              </a:rPr>
              <a:t>of unsupported change orders</a:t>
            </a:r>
            <a:r>
              <a:rPr lang="en-US"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The Regional Manager </a:t>
            </a:r>
            <a:r>
              <a:rPr lang="en-US" dirty="0">
                <a:latin typeface="Verdana" panose="020B0604030504040204" pitchFamily="34" charset="0"/>
                <a:ea typeface="Verdana" panose="020B0604030504040204" pitchFamily="34" charset="0"/>
                <a:cs typeface="Verdana" panose="020B0604030504040204" pitchFamily="34" charset="0"/>
              </a:rPr>
              <a:t>of ABC California Site Operations became responsible for project close out. The </a:t>
            </a:r>
            <a:r>
              <a:rPr lang="en-US" dirty="0" smtClean="0">
                <a:latin typeface="Verdana" panose="020B0604030504040204" pitchFamily="34" charset="0"/>
                <a:ea typeface="Verdana" panose="020B0604030504040204" pitchFamily="34" charset="0"/>
                <a:cs typeface="Verdana" panose="020B0604030504040204" pitchFamily="34" charset="0"/>
              </a:rPr>
              <a:t>Regional Manager </a:t>
            </a:r>
            <a:r>
              <a:rPr lang="en-US" dirty="0">
                <a:latin typeface="Verdana" panose="020B0604030504040204" pitchFamily="34" charset="0"/>
                <a:ea typeface="Verdana" panose="020B0604030504040204" pitchFamily="34" charset="0"/>
                <a:cs typeface="Verdana" panose="020B0604030504040204" pitchFamily="34" charset="0"/>
              </a:rPr>
              <a:t>noted that project documentation did not adequately support the invoices and change orders submitted for payment.  </a:t>
            </a:r>
            <a:endParaRPr lang="en-US" u="sng"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u="sng"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As </a:t>
            </a:r>
            <a:r>
              <a:rPr lang="en-US" dirty="0">
                <a:latin typeface="Verdana" panose="020B0604030504040204" pitchFamily="34" charset="0"/>
                <a:ea typeface="Verdana" panose="020B0604030504040204" pitchFamily="34" charset="0"/>
                <a:cs typeface="Verdana" panose="020B0604030504040204" pitchFamily="34" charset="0"/>
              </a:rPr>
              <a:t>a result, Corporate Internal Audit was requested to assist in reconciling the amount to be paid to Toms Construction.</a:t>
            </a:r>
          </a:p>
          <a:p>
            <a:endParaRPr lang="en-US" dirty="0"/>
          </a:p>
        </p:txBody>
      </p:sp>
    </p:spTree>
    <p:extLst>
      <p:ext uri="{BB962C8B-B14F-4D97-AF65-F5344CB8AC3E}">
        <p14:creationId xmlns:p14="http://schemas.microsoft.com/office/powerpoint/2010/main" val="2003211382"/>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1" cy="6096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Demolition and Restoration Project</a:t>
            </a:r>
          </a:p>
        </p:txBody>
      </p:sp>
      <p:sp>
        <p:nvSpPr>
          <p:cNvPr id="3" name="Content Placeholder 2"/>
          <p:cNvSpPr>
            <a:spLocks noGrp="1"/>
          </p:cNvSpPr>
          <p:nvPr>
            <p:ph idx="1"/>
          </p:nvPr>
        </p:nvSpPr>
        <p:spPr>
          <a:xfrm>
            <a:off x="533401" y="1143001"/>
            <a:ext cx="8362950" cy="5181600"/>
          </a:xfrm>
        </p:spPr>
        <p:txBody>
          <a:bodyPr/>
          <a:lstStyle/>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GMA:  Interior Demolition -  $    865,000</a:t>
            </a: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GMA:  Restoration -             $ </a:t>
            </a:r>
            <a:r>
              <a:rPr lang="en-US" u="sng" dirty="0" smtClean="0">
                <a:latin typeface="Verdana" panose="020B0604030504040204" pitchFamily="34" charset="0"/>
                <a:ea typeface="Verdana" panose="020B0604030504040204" pitchFamily="34" charset="0"/>
                <a:cs typeface="Verdana" panose="020B0604030504040204" pitchFamily="34" charset="0"/>
              </a:rPr>
              <a:t>1,920,000</a:t>
            </a: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Total - 			       $  2,785,000</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All work was paid under Firm Fixed Contracts</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Modifications / Change Orders:</a:t>
            </a: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Demolition -  $240,000</a:t>
            </a: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Restoration - $</a:t>
            </a:r>
            <a:r>
              <a:rPr lang="en-US" u="sng" dirty="0" smtClean="0">
                <a:latin typeface="Verdana" panose="020B0604030504040204" pitchFamily="34" charset="0"/>
                <a:ea typeface="Verdana" panose="020B0604030504040204" pitchFamily="34" charset="0"/>
                <a:cs typeface="Verdana" panose="020B0604030504040204" pitchFamily="34" charset="0"/>
              </a:rPr>
              <a:t>347,000</a:t>
            </a: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Total -          $587,000</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Under a GMA contract, the Construction Manager is </a:t>
            </a:r>
            <a:r>
              <a:rPr lang="en-US" u="sng" dirty="0" smtClean="0">
                <a:latin typeface="Verdana" panose="020B0604030504040204" pitchFamily="34" charset="0"/>
                <a:ea typeface="Verdana" panose="020B0604030504040204" pitchFamily="34" charset="0"/>
                <a:cs typeface="Verdana" panose="020B0604030504040204" pitchFamily="34" charset="0"/>
              </a:rPr>
              <a:t>paid for costs incurred</a:t>
            </a:r>
            <a:r>
              <a:rPr lang="en-US" dirty="0" smtClean="0">
                <a:latin typeface="Verdana" panose="020B0604030504040204" pitchFamily="34" charset="0"/>
                <a:ea typeface="Verdana" panose="020B0604030504040204" pitchFamily="34" charset="0"/>
                <a:cs typeface="Verdana" panose="020B0604030504040204" pitchFamily="34" charset="0"/>
              </a:rPr>
              <a:t> up to the amount of the GMA / GMP plus an agreed upon fee.</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1</a:t>
            </a:r>
            <a:r>
              <a:rPr lang="en-US" baseline="30000" dirty="0" smtClean="0">
                <a:latin typeface="Verdana" panose="020B0604030504040204" pitchFamily="34" charset="0"/>
                <a:ea typeface="Verdana" panose="020B0604030504040204" pitchFamily="34" charset="0"/>
                <a:cs typeface="Verdana" panose="020B0604030504040204" pitchFamily="34" charset="0"/>
              </a:rPr>
              <a:t>st</a:t>
            </a:r>
            <a:r>
              <a:rPr lang="en-US" dirty="0" smtClean="0">
                <a:latin typeface="Verdana" panose="020B0604030504040204" pitchFamily="34" charset="0"/>
                <a:ea typeface="Verdana" panose="020B0604030504040204" pitchFamily="34" charset="0"/>
                <a:cs typeface="Verdana" panose="020B0604030504040204" pitchFamily="34" charset="0"/>
              </a:rPr>
              <a:t>  Step: Confirm Costs Incurred.</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2754794"/>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457200"/>
            <a:ext cx="7696200" cy="7620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Demolition and Restoration Project</a:t>
            </a:r>
            <a:endParaRPr lang="en-US" dirty="0"/>
          </a:p>
        </p:txBody>
      </p:sp>
      <p:sp>
        <p:nvSpPr>
          <p:cNvPr id="3" name="Content Placeholder 2"/>
          <p:cNvSpPr>
            <a:spLocks noGrp="1"/>
          </p:cNvSpPr>
          <p:nvPr>
            <p:ph idx="1"/>
          </p:nvPr>
        </p:nvSpPr>
        <p:spPr>
          <a:xfrm>
            <a:off x="838201" y="1295401"/>
            <a:ext cx="7543799" cy="4648199"/>
          </a:xfrm>
        </p:spPr>
        <p:txBody>
          <a:bodyPr/>
          <a:lstStyle/>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Request Toms Construction to provide cancelled checks paid to contractors.</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2</a:t>
            </a:r>
            <a:r>
              <a:rPr lang="en-US" baseline="30000" dirty="0" smtClean="0">
                <a:latin typeface="Verdana" panose="020B0604030504040204" pitchFamily="34" charset="0"/>
                <a:ea typeface="Verdana" panose="020B0604030504040204" pitchFamily="34" charset="0"/>
                <a:cs typeface="Verdana" panose="020B0604030504040204" pitchFamily="34" charset="0"/>
              </a:rPr>
              <a:t>nd</a:t>
            </a:r>
            <a:r>
              <a:rPr lang="en-US" dirty="0" smtClean="0">
                <a:latin typeface="Verdana" panose="020B0604030504040204" pitchFamily="34" charset="0"/>
                <a:ea typeface="Verdana" panose="020B0604030504040204" pitchFamily="34" charset="0"/>
                <a:cs typeface="Verdana" panose="020B0604030504040204" pitchFamily="34" charset="0"/>
              </a:rPr>
              <a:t> Step – Agree Toms Company payments </a:t>
            </a:r>
            <a:r>
              <a:rPr lang="en-US" dirty="0">
                <a:latin typeface="Verdana" panose="020B0604030504040204" pitchFamily="34" charset="0"/>
                <a:ea typeface="Verdana" panose="020B0604030504040204" pitchFamily="34" charset="0"/>
                <a:cs typeface="Verdana" panose="020B0604030504040204" pitchFamily="34" charset="0"/>
              </a:rPr>
              <a:t>(cancelled checks) to </a:t>
            </a:r>
            <a:r>
              <a:rPr lang="en-US" dirty="0" smtClean="0">
                <a:latin typeface="Verdana" panose="020B0604030504040204" pitchFamily="34" charset="0"/>
                <a:ea typeface="Verdana" panose="020B0604030504040204" pitchFamily="34" charset="0"/>
                <a:cs typeface="Verdana" panose="020B0604030504040204" pitchFamily="34" charset="0"/>
              </a:rPr>
              <a:t>subcontractors to the amount Toms Company invoiced to ABC Company.</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Results: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Toms Construction provided Audit with “Contractors Release From Lien”.  Cancelled checks were not provided.</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3</a:t>
            </a:r>
            <a:r>
              <a:rPr lang="en-US" baseline="30000" dirty="0" smtClean="0">
                <a:latin typeface="Verdana" panose="020B0604030504040204" pitchFamily="34" charset="0"/>
                <a:ea typeface="Verdana" panose="020B0604030504040204" pitchFamily="34" charset="0"/>
                <a:cs typeface="Verdana" panose="020B0604030504040204" pitchFamily="34" charset="0"/>
              </a:rPr>
              <a:t>rd</a:t>
            </a:r>
            <a:r>
              <a:rPr lang="en-US" dirty="0" smtClean="0">
                <a:latin typeface="Verdana" panose="020B0604030504040204" pitchFamily="34" charset="0"/>
                <a:ea typeface="Verdana" panose="020B0604030504040204" pitchFamily="34" charset="0"/>
                <a:cs typeface="Verdana" panose="020B0604030504040204" pitchFamily="34" charset="0"/>
              </a:rPr>
              <a:t> Step – Inform Toms Construction that outstanding payments and retention will not be paid until all records are reconciled.</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37575"/>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391525" cy="762000"/>
          </a:xfrm>
        </p:spPr>
        <p:txBody>
          <a:bodyPr/>
          <a:lstStyle/>
          <a:p>
            <a:r>
              <a:rPr lang="en-US" dirty="0" smtClean="0"/>
              <a:t>Safety Briefing</a:t>
            </a:r>
            <a:br>
              <a:rPr lang="en-US" dirty="0" smtClean="0"/>
            </a:br>
            <a:r>
              <a:rPr lang="en-US" dirty="0" smtClean="0"/>
              <a:t>Do Not Do This</a:t>
            </a:r>
            <a:endParaRPr lang="en-US" dirty="0"/>
          </a:p>
        </p:txBody>
      </p:sp>
      <p:pic>
        <p:nvPicPr>
          <p:cNvPr id="4" name="Content Placeholder 3" descr="men-safety-fails-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600201"/>
            <a:ext cx="4581525" cy="4724400"/>
          </a:xfrm>
          <a:prstGeom prst="rect">
            <a:avLst/>
          </a:prstGeom>
          <a:noFill/>
          <a:ln>
            <a:noFill/>
          </a:ln>
        </p:spPr>
      </p:pic>
    </p:spTree>
    <p:extLst>
      <p:ext uri="{BB962C8B-B14F-4D97-AF65-F5344CB8AC3E}">
        <p14:creationId xmlns:p14="http://schemas.microsoft.com/office/powerpoint/2010/main" val="2553346095"/>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467601" cy="8382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Demolition and Restoration Project</a:t>
            </a:r>
            <a:endParaRPr lang="en-US" dirty="0"/>
          </a:p>
        </p:txBody>
      </p:sp>
      <p:sp>
        <p:nvSpPr>
          <p:cNvPr id="3" name="Content Placeholder 2"/>
          <p:cNvSpPr>
            <a:spLocks noGrp="1"/>
          </p:cNvSpPr>
          <p:nvPr>
            <p:ph idx="1"/>
          </p:nvPr>
        </p:nvSpPr>
        <p:spPr/>
        <p:txBody>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Total  Toms </a:t>
            </a:r>
            <a:r>
              <a:rPr lang="en-US" dirty="0" smtClean="0">
                <a:latin typeface="Verdana" panose="020B0604030504040204" pitchFamily="34" charset="0"/>
                <a:ea typeface="Verdana" panose="020B0604030504040204" pitchFamily="34" charset="0"/>
                <a:cs typeface="Verdana" panose="020B0604030504040204" pitchFamily="34" charset="0"/>
              </a:rPr>
              <a:t>Construction Billings </a:t>
            </a:r>
            <a:r>
              <a:rPr lang="en-US" dirty="0">
                <a:latin typeface="Verdana" panose="020B0604030504040204" pitchFamily="34" charset="0"/>
                <a:ea typeface="Verdana" panose="020B0604030504040204" pitchFamily="34" charset="0"/>
                <a:cs typeface="Verdana" panose="020B0604030504040204" pitchFamily="34" charset="0"/>
              </a:rPr>
              <a:t>to Project:   </a:t>
            </a:r>
            <a:r>
              <a:rPr lang="en-US" dirty="0" smtClean="0">
                <a:latin typeface="Verdana" panose="020B0604030504040204" pitchFamily="34" charset="0"/>
                <a:ea typeface="Verdana" panose="020B0604030504040204" pitchFamily="34" charset="0"/>
                <a:cs typeface="Verdana" panose="020B0604030504040204" pitchFamily="34" charset="0"/>
              </a:rPr>
              <a:t>$2,785,000</a:t>
            </a: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Toms Company provides Audit with </a:t>
            </a: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cancelled checks:                                         $</a:t>
            </a:r>
            <a:r>
              <a:rPr lang="en-US" u="sng" dirty="0" smtClean="0">
                <a:latin typeface="Verdana" panose="020B0604030504040204" pitchFamily="34" charset="0"/>
                <a:ea typeface="Verdana" panose="020B0604030504040204" pitchFamily="34" charset="0"/>
                <a:cs typeface="Verdana" panose="020B0604030504040204" pitchFamily="34" charset="0"/>
              </a:rPr>
              <a:t>1,170,336</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Missing Costs allegedly incurred:                   $1,614,664</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Toms construction could not account for $1,614,664 of Billings to ABC Company.</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$800,000 could not be matched to specific line items (Paint, Sheetrock and Carpentry).</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7587206"/>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457200"/>
            <a:ext cx="7181850" cy="7620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Demolition and Restoration Project</a:t>
            </a:r>
            <a:endParaRPr lang="en-US" dirty="0"/>
          </a:p>
        </p:txBody>
      </p:sp>
      <p:sp>
        <p:nvSpPr>
          <p:cNvPr id="3" name="Content Placeholder 2"/>
          <p:cNvSpPr>
            <a:spLocks noGrp="1"/>
          </p:cNvSpPr>
          <p:nvPr>
            <p:ph idx="1"/>
          </p:nvPr>
        </p:nvSpPr>
        <p:spPr>
          <a:xfrm>
            <a:off x="762001" y="1447801"/>
            <a:ext cx="8000999" cy="4876800"/>
          </a:xfrm>
        </p:spPr>
        <p:txBody>
          <a:bodyPr/>
          <a:lstStyle/>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4</a:t>
            </a:r>
            <a:r>
              <a:rPr lang="en-US" baseline="30000" dirty="0" smtClean="0">
                <a:latin typeface="Verdana" panose="020B0604030504040204" pitchFamily="34" charset="0"/>
                <a:ea typeface="Verdana" panose="020B0604030504040204" pitchFamily="34" charset="0"/>
                <a:cs typeface="Verdana" panose="020B0604030504040204" pitchFamily="34" charset="0"/>
              </a:rPr>
              <a:t>th</a:t>
            </a:r>
            <a:r>
              <a:rPr lang="en-US" dirty="0" smtClean="0">
                <a:latin typeface="Verdana" panose="020B0604030504040204" pitchFamily="34" charset="0"/>
                <a:ea typeface="Verdana" panose="020B0604030504040204" pitchFamily="34" charset="0"/>
                <a:cs typeface="Verdana" panose="020B0604030504040204" pitchFamily="34" charset="0"/>
              </a:rPr>
              <a:t> Step – Obtain subcontractor invoice for Paint,  Sheetrock and Carpentry.</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Results:  Toms Company did not provide subcontractor invoices.  Instead, </a:t>
            </a:r>
            <a:r>
              <a:rPr lang="en-US" u="sng" dirty="0" smtClean="0">
                <a:latin typeface="Verdana" panose="020B0604030504040204" pitchFamily="34" charset="0"/>
                <a:ea typeface="Verdana" panose="020B0604030504040204" pitchFamily="34" charset="0"/>
                <a:cs typeface="Verdana" panose="020B0604030504040204" pitchFamily="34" charset="0"/>
              </a:rPr>
              <a:t>subcontractor bid quotations </a:t>
            </a:r>
            <a:r>
              <a:rPr lang="en-US" dirty="0" smtClean="0">
                <a:latin typeface="Verdana" panose="020B0604030504040204" pitchFamily="34" charset="0"/>
                <a:ea typeface="Verdana" panose="020B0604030504040204" pitchFamily="34" charset="0"/>
                <a:cs typeface="Verdana" panose="020B0604030504040204" pitchFamily="34" charset="0"/>
              </a:rPr>
              <a:t>were provided.</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 Subcontract work was not competitively bid.  Bid quotations do not provide evidence that work was performed.</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Toms Company admitted that they obtained high bid quotations and then self performed the work.</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It is a best practice that Construction Managers (Toms Company)  not self perform work.</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54495906"/>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304800"/>
            <a:ext cx="7543800" cy="9906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Demolition and Restoration Project</a:t>
            </a:r>
            <a:endParaRPr lang="en-US" dirty="0"/>
          </a:p>
        </p:txBody>
      </p:sp>
      <p:sp>
        <p:nvSpPr>
          <p:cNvPr id="3" name="Content Placeholder 2"/>
          <p:cNvSpPr>
            <a:spLocks noGrp="1"/>
          </p:cNvSpPr>
          <p:nvPr>
            <p:ph idx="1"/>
          </p:nvPr>
        </p:nvSpPr>
        <p:spPr>
          <a:xfrm>
            <a:off x="685801" y="1371600"/>
            <a:ext cx="7924799" cy="4953001"/>
          </a:xfrm>
        </p:spPr>
        <p:txBody>
          <a:bodyPr/>
          <a:lstStyle/>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Auditing could not determine the actual cost incurred by Toms Company to perform paint, sheet rock and carpentry work.</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5</a:t>
            </a:r>
            <a:r>
              <a:rPr lang="en-US" baseline="30000" dirty="0" smtClean="0">
                <a:latin typeface="Verdana" panose="020B0604030504040204" pitchFamily="34" charset="0"/>
                <a:ea typeface="Verdana" panose="020B0604030504040204" pitchFamily="34" charset="0"/>
                <a:cs typeface="Verdana" panose="020B0604030504040204" pitchFamily="34" charset="0"/>
              </a:rPr>
              <a:t>th</a:t>
            </a:r>
            <a:r>
              <a:rPr lang="en-US" dirty="0" smtClean="0">
                <a:latin typeface="Verdana" panose="020B0604030504040204" pitchFamily="34" charset="0"/>
                <a:ea typeface="Verdana" panose="020B0604030504040204" pitchFamily="34" charset="0"/>
                <a:cs typeface="Verdana" panose="020B0604030504040204" pitchFamily="34" charset="0"/>
              </a:rPr>
              <a:t> Step:  Verify cost of Change Orders $587,000:</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Previously, Toms Company provided  Vendors Release  From Lien. </a:t>
            </a: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Release from Lien’s indicated that the outstanding balance for Electric and Plumbing work was $230,000. </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$357,000 of the Change Orders represents costs that were not incurred.  Documentation did not provide adequate evidence to justify the $230,000 for outstanding Change Orders.</a:t>
            </a:r>
          </a:p>
          <a:p>
            <a:pPr marL="0"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42755627"/>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467601" cy="8382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Demolition and Restoration Project</a:t>
            </a:r>
            <a:endParaRPr lang="en-US" dirty="0"/>
          </a:p>
        </p:txBody>
      </p:sp>
      <p:sp>
        <p:nvSpPr>
          <p:cNvPr id="3" name="Content Placeholder 2"/>
          <p:cNvSpPr>
            <a:spLocks noGrp="1"/>
          </p:cNvSpPr>
          <p:nvPr>
            <p:ph idx="1"/>
          </p:nvPr>
        </p:nvSpPr>
        <p:spPr>
          <a:xfrm>
            <a:off x="762001" y="1371601"/>
            <a:ext cx="7924799" cy="4953000"/>
          </a:xfrm>
        </p:spPr>
        <p:txBody>
          <a:bodyPr/>
          <a:lstStyle/>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Other Concerns:</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Toms Construction overstated their management fee by $230,144.</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Duplicate payments of $22,048 were identified.</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Project incurred $34,500 in Building Code Improvements which were not contractually required.</a:t>
            </a:r>
          </a:p>
          <a:p>
            <a:pPr>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Competitive sealed bids were not obtained.</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No evidence of ABC Company Project Management review and approval of award of work to subcontractors or suppliers.</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36266719"/>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71550"/>
            <a:ext cx="7467601"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Demolition and Restoration Project</a:t>
            </a:r>
            <a:endParaRPr lang="en-US" dirty="0"/>
          </a:p>
        </p:txBody>
      </p:sp>
      <p:sp>
        <p:nvSpPr>
          <p:cNvPr id="3" name="Content Placeholder 2"/>
          <p:cNvSpPr>
            <a:spLocks noGrp="1"/>
          </p:cNvSpPr>
          <p:nvPr>
            <p:ph idx="1"/>
          </p:nvPr>
        </p:nvSpPr>
        <p:spPr>
          <a:xfrm>
            <a:off x="990601" y="1895475"/>
            <a:ext cx="7391399" cy="4429125"/>
          </a:xfrm>
        </p:spPr>
        <p:txBody>
          <a:bodyPr/>
          <a:lstStyle/>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Self performed work by the General Contractor should only be allowed on an exception basis, with prior approval by the Owner and reasonableness of cost be clearly documented.</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Project related documentation provided no evidence that work was actually performed.  Each scope of work should be approved prior to payment.</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6539005"/>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971550"/>
            <a:ext cx="7924800"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Demolition and Restoration Project</a:t>
            </a:r>
            <a:endParaRPr lang="en-US" dirty="0"/>
          </a:p>
        </p:txBody>
      </p:sp>
      <p:sp>
        <p:nvSpPr>
          <p:cNvPr id="3" name="Content Placeholder 2"/>
          <p:cNvSpPr>
            <a:spLocks noGrp="1"/>
          </p:cNvSpPr>
          <p:nvPr>
            <p:ph idx="1"/>
          </p:nvPr>
        </p:nvSpPr>
        <p:spPr>
          <a:xfrm>
            <a:off x="609601" y="1895475"/>
            <a:ext cx="8077199" cy="4429125"/>
          </a:xfrm>
        </p:spPr>
        <p:txBody>
          <a:bodyPr/>
          <a:lstStyle/>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Toms Construction project billing was not prepared in the required contractual format.  Toms Construction billed the project as a lump sum contract.  As a result, the project was billed for the total agreed upon GMA plus Change Orders.</a:t>
            </a:r>
          </a:p>
          <a:p>
            <a:pPr>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process used to monitor and approve Change Notices lacked the following controls:</a:t>
            </a: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Change Notices were not prepared in the required format.</a:t>
            </a: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Approval of Change Notices was not documented.</a:t>
            </a: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 Change Notice Control Log was not maintained.</a:t>
            </a: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reasonableness of the Cost of Change Notices was not documented or approved.</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5646530"/>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609600"/>
            <a:ext cx="7105650" cy="7620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Demolition and Restoration Project</a:t>
            </a:r>
            <a:endParaRPr lang="en-US" dirty="0"/>
          </a:p>
        </p:txBody>
      </p:sp>
      <p:sp>
        <p:nvSpPr>
          <p:cNvPr id="3" name="Content Placeholder 2"/>
          <p:cNvSpPr>
            <a:spLocks noGrp="1"/>
          </p:cNvSpPr>
          <p:nvPr>
            <p:ph idx="1"/>
          </p:nvPr>
        </p:nvSpPr>
        <p:spPr>
          <a:xfrm>
            <a:off x="914401" y="1895475"/>
            <a:ext cx="7467600" cy="4429125"/>
          </a:xfrm>
        </p:spPr>
        <p:txBody>
          <a:bodyPr/>
          <a:lstStyle/>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Acceleration Payments:</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Three Change Notices identified acceleration charges totaling $166,600.  Although Project Management approved the acceleration of work, project documentation does not provide evidence that the acceleration costs were actually incurred.</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In this case the cost of acceleration charges should be limited to the premium portion of overtime hours paid.</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7653930"/>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90600"/>
            <a:ext cx="7724775" cy="685800"/>
          </a:xfrm>
          <a:noFill/>
          <a:ln/>
        </p:spPr>
        <p:txBody>
          <a:bodyPr/>
          <a:lstStyle/>
          <a:p>
            <a:r>
              <a:rPr lang="en-US" b="0" dirty="0" smtClean="0">
                <a:effectLst/>
                <a:latin typeface="Verdana" panose="020B0604030504040204" pitchFamily="34" charset="0"/>
                <a:ea typeface="Verdana" panose="020B0604030504040204" pitchFamily="34" charset="0"/>
                <a:cs typeface="Verdana" panose="020B0604030504040204" pitchFamily="34" charset="0"/>
              </a:rPr>
              <a:t>Construction Management</a:t>
            </a:r>
            <a:br>
              <a:rPr lang="en-US" b="0" dirty="0" smtClean="0">
                <a:effectLst/>
                <a:latin typeface="Verdana" panose="020B0604030504040204" pitchFamily="34" charset="0"/>
                <a:ea typeface="Verdana" panose="020B0604030504040204" pitchFamily="34" charset="0"/>
                <a:cs typeface="Verdana" panose="020B0604030504040204" pitchFamily="34" charset="0"/>
              </a:rPr>
            </a:br>
            <a:r>
              <a:rPr lang="en-US" b="0" dirty="0" smtClean="0">
                <a:effectLst/>
                <a:latin typeface="Verdana" panose="020B0604030504040204" pitchFamily="34" charset="0"/>
                <a:ea typeface="Verdana" panose="020B0604030504040204" pitchFamily="34" charset="0"/>
                <a:cs typeface="Verdana" panose="020B0604030504040204" pitchFamily="34" charset="0"/>
              </a:rPr>
              <a:t>General Conditions</a:t>
            </a:r>
            <a:endParaRPr lang="en-US" b="0" dirty="0">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100" name="Object 4"/>
          <p:cNvGraphicFramePr>
            <a:graphicFrameLocks noGrp="1" noChangeAspect="1"/>
          </p:cNvGraphicFramePr>
          <p:nvPr>
            <p:ph idx="1"/>
          </p:nvPr>
        </p:nvGraphicFramePr>
        <p:xfrm>
          <a:off x="2354263" y="1905000"/>
          <a:ext cx="4325937" cy="4572000"/>
        </p:xfrm>
        <a:graphic>
          <a:graphicData uri="http://schemas.openxmlformats.org/presentationml/2006/ole">
            <mc:AlternateContent xmlns:mc="http://schemas.openxmlformats.org/markup-compatibility/2006">
              <mc:Choice xmlns:v="urn:schemas-microsoft-com:vml" Requires="v">
                <p:oleObj spid="_x0000_s4205" name="Clip" r:id="rId4" imgW="1707840" imgH="1804680" progId="">
                  <p:embed/>
                </p:oleObj>
              </mc:Choice>
              <mc:Fallback>
                <p:oleObj name="Clip" r:id="rId4" imgW="1707840" imgH="180468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263" y="1905000"/>
                        <a:ext cx="4325937"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a:xfrm>
            <a:off x="914400" y="685800"/>
            <a:ext cx="7467601" cy="971550"/>
          </a:xfrm>
        </p:spPr>
        <p:txBody>
          <a:bodyPr/>
          <a:lstStyle/>
          <a:p>
            <a:r>
              <a:rPr lang="en-US" sz="3000" dirty="0" smtClean="0">
                <a:effectLst/>
                <a:latin typeface="Verdana" panose="020B0604030504040204" pitchFamily="34" charset="0"/>
                <a:ea typeface="Verdana" panose="020B0604030504040204" pitchFamily="34" charset="0"/>
                <a:cs typeface="Verdana" panose="020B0604030504040204" pitchFamily="34" charset="0"/>
              </a:rPr>
              <a:t>Construction Management</a:t>
            </a:r>
            <a:br>
              <a:rPr lang="en-US" sz="3000" dirty="0" smtClean="0">
                <a:effectLst/>
                <a:latin typeface="Verdana" panose="020B0604030504040204" pitchFamily="34" charset="0"/>
                <a:ea typeface="Verdana" panose="020B0604030504040204" pitchFamily="34" charset="0"/>
                <a:cs typeface="Verdana" panose="020B0604030504040204" pitchFamily="34" charset="0"/>
              </a:rPr>
            </a:br>
            <a:r>
              <a:rPr lang="en-US" sz="3000" dirty="0" smtClean="0">
                <a:effectLst/>
                <a:latin typeface="Verdana" panose="020B0604030504040204" pitchFamily="34" charset="0"/>
                <a:ea typeface="Verdana" panose="020B0604030504040204" pitchFamily="34" charset="0"/>
                <a:cs typeface="Verdana" panose="020B0604030504040204" pitchFamily="34" charset="0"/>
              </a:rPr>
              <a:t>General Conditions</a:t>
            </a:r>
            <a:endParaRPr lang="en-US" sz="3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52291" name="Rectangle 3"/>
          <p:cNvSpPr>
            <a:spLocks noGrp="1" noChangeArrowheads="1"/>
          </p:cNvSpPr>
          <p:nvPr>
            <p:ph idx="1"/>
          </p:nvPr>
        </p:nvSpPr>
        <p:spPr>
          <a:xfrm>
            <a:off x="762001" y="1895475"/>
            <a:ext cx="7696199" cy="4429125"/>
          </a:xfrm>
        </p:spPr>
        <p:txBody>
          <a:bodyPr/>
          <a:lstStyle/>
          <a:p>
            <a:pPr>
              <a:buNone/>
            </a:pPr>
            <a:r>
              <a:rPr lang="en-US" sz="1800" dirty="0" smtClean="0"/>
              <a:t>	</a:t>
            </a:r>
            <a:r>
              <a:rPr lang="en-US" sz="1800" dirty="0" smtClean="0">
                <a:latin typeface="Verdana" panose="020B0604030504040204" pitchFamily="34" charset="0"/>
                <a:ea typeface="Verdana" panose="020B0604030504040204" pitchFamily="34" charset="0"/>
                <a:cs typeface="Verdana" panose="020B0604030504040204" pitchFamily="34" charset="0"/>
              </a:rPr>
              <a:t>General </a:t>
            </a:r>
            <a:r>
              <a:rPr lang="en-US" sz="1800" dirty="0">
                <a:latin typeface="Verdana" panose="020B0604030504040204" pitchFamily="34" charset="0"/>
                <a:ea typeface="Verdana" panose="020B0604030504040204" pitchFamily="34" charset="0"/>
                <a:cs typeface="Verdana" panose="020B0604030504040204" pitchFamily="34" charset="0"/>
              </a:rPr>
              <a:t>Conditions represent Indirect Project Costs that are necessary to complete a </a:t>
            </a:r>
            <a:r>
              <a:rPr lang="en-US" sz="1800" dirty="0" smtClean="0">
                <a:latin typeface="Verdana" panose="020B0604030504040204" pitchFamily="34" charset="0"/>
                <a:ea typeface="Verdana" panose="020B0604030504040204" pitchFamily="34" charset="0"/>
                <a:cs typeface="Verdana" panose="020B0604030504040204" pitchFamily="34" charset="0"/>
              </a:rPr>
              <a:t>project:</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dirty="0">
                <a:latin typeface="Verdana" panose="020B0604030504040204" pitchFamily="34" charset="0"/>
                <a:ea typeface="Verdana" panose="020B0604030504040204" pitchFamily="34" charset="0"/>
                <a:cs typeface="Verdana" panose="020B0604030504040204" pitchFamily="34" charset="0"/>
              </a:rPr>
              <a:t>	</a:t>
            </a:r>
            <a:r>
              <a:rPr lang="en-US" sz="1800" i="0" dirty="0" smtClean="0">
                <a:latin typeface="Verdana" panose="020B0604030504040204" pitchFamily="34" charset="0"/>
                <a:ea typeface="Verdana" panose="020B0604030504040204" pitchFamily="34" charset="0"/>
                <a:cs typeface="Verdana" panose="020B0604030504040204" pitchFamily="34" charset="0"/>
              </a:rPr>
              <a:t>Example:</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lvl="2"/>
            <a:r>
              <a:rPr lang="en-US" sz="1800" i="0" dirty="0" smtClean="0">
                <a:latin typeface="Verdana" panose="020B0604030504040204" pitchFamily="34" charset="0"/>
                <a:ea typeface="Verdana" panose="020B0604030504040204" pitchFamily="34" charset="0"/>
                <a:cs typeface="Verdana" panose="020B0604030504040204" pitchFamily="34" charset="0"/>
              </a:rPr>
              <a:t>Construction Management Personnel</a:t>
            </a:r>
            <a:endParaRPr lang="en-US" sz="1800" i="0" dirty="0">
              <a:latin typeface="Verdana" panose="020B0604030504040204" pitchFamily="34" charset="0"/>
              <a:ea typeface="Verdana" panose="020B0604030504040204" pitchFamily="34" charset="0"/>
              <a:cs typeface="Verdana" panose="020B0604030504040204" pitchFamily="34" charset="0"/>
            </a:endParaRPr>
          </a:p>
          <a:p>
            <a:pPr lvl="2"/>
            <a:r>
              <a:rPr lang="en-US" sz="1800" i="0" dirty="0" smtClean="0">
                <a:latin typeface="Verdana" panose="020B0604030504040204" pitchFamily="34" charset="0"/>
                <a:ea typeface="Verdana" panose="020B0604030504040204" pitchFamily="34" charset="0"/>
                <a:cs typeface="Verdana" panose="020B0604030504040204" pitchFamily="34" charset="0"/>
              </a:rPr>
              <a:t>Employee Reimbursables</a:t>
            </a:r>
            <a:endParaRPr lang="en-US" sz="1800" i="0" dirty="0">
              <a:latin typeface="Verdana" panose="020B0604030504040204" pitchFamily="34" charset="0"/>
              <a:ea typeface="Verdana" panose="020B0604030504040204" pitchFamily="34" charset="0"/>
              <a:cs typeface="Verdana" panose="020B0604030504040204" pitchFamily="34" charset="0"/>
            </a:endParaRPr>
          </a:p>
          <a:p>
            <a:pPr lvl="2"/>
            <a:r>
              <a:rPr lang="en-US" sz="1800" i="0" dirty="0">
                <a:latin typeface="Verdana" panose="020B0604030504040204" pitchFamily="34" charset="0"/>
                <a:ea typeface="Verdana" panose="020B0604030504040204" pitchFamily="34" charset="0"/>
                <a:cs typeface="Verdana" panose="020B0604030504040204" pitchFamily="34" charset="0"/>
              </a:rPr>
              <a:t>Temporary Site Facilities and </a:t>
            </a:r>
            <a:r>
              <a:rPr lang="en-US" sz="1800" i="0" dirty="0" smtClean="0">
                <a:latin typeface="Verdana" panose="020B0604030504040204" pitchFamily="34" charset="0"/>
                <a:ea typeface="Verdana" panose="020B0604030504040204" pitchFamily="34" charset="0"/>
                <a:cs typeface="Verdana" panose="020B0604030504040204" pitchFamily="34" charset="0"/>
              </a:rPr>
              <a:t>Equipment</a:t>
            </a:r>
          </a:p>
          <a:p>
            <a:pPr lvl="2"/>
            <a:r>
              <a:rPr lang="en-US" dirty="0" smtClean="0">
                <a:latin typeface="Verdana" panose="020B0604030504040204" pitchFamily="34" charset="0"/>
                <a:ea typeface="Verdana" panose="020B0604030504040204" pitchFamily="34" charset="0"/>
                <a:cs typeface="Verdana" panose="020B0604030504040204" pitchFamily="34" charset="0"/>
              </a:rPr>
              <a:t>Work location / Furniture / Computers</a:t>
            </a:r>
            <a:endParaRPr lang="en-US" sz="1800" i="0" dirty="0">
              <a:latin typeface="Verdana" panose="020B0604030504040204" pitchFamily="34" charset="0"/>
              <a:ea typeface="Verdana" panose="020B0604030504040204" pitchFamily="34" charset="0"/>
              <a:cs typeface="Verdana" panose="020B0604030504040204" pitchFamily="34" charset="0"/>
            </a:endParaRPr>
          </a:p>
          <a:p>
            <a:pPr lvl="2"/>
            <a:r>
              <a:rPr lang="en-US" sz="1800" i="0" dirty="0" smtClean="0">
                <a:latin typeface="Verdana" panose="020B0604030504040204" pitchFamily="34" charset="0"/>
                <a:ea typeface="Verdana" panose="020B0604030504040204" pitchFamily="34" charset="0"/>
                <a:cs typeface="Verdana" panose="020B0604030504040204" pitchFamily="34" charset="0"/>
              </a:rPr>
              <a:t>General Labor</a:t>
            </a:r>
          </a:p>
          <a:p>
            <a:pPr lvl="2"/>
            <a:r>
              <a:rPr lang="en-US" sz="1800" i="0" dirty="0" smtClean="0">
                <a:latin typeface="Verdana" panose="020B0604030504040204" pitchFamily="34" charset="0"/>
                <a:ea typeface="Verdana" panose="020B0604030504040204" pitchFamily="34" charset="0"/>
                <a:cs typeface="Verdana" panose="020B0604030504040204" pitchFamily="34" charset="0"/>
              </a:rPr>
              <a:t>Rentals /  Small Tools</a:t>
            </a:r>
            <a:endParaRPr lang="en-US" sz="1800" i="0" dirty="0">
              <a:latin typeface="Verdana" panose="020B0604030504040204" pitchFamily="34" charset="0"/>
              <a:ea typeface="Verdana" panose="020B0604030504040204" pitchFamily="34" charset="0"/>
              <a:cs typeface="Verdana" panose="020B0604030504040204" pitchFamily="34" charset="0"/>
            </a:endParaRPr>
          </a:p>
          <a:p>
            <a:pPr lvl="2"/>
            <a:r>
              <a:rPr lang="en-US" sz="1800" i="0" dirty="0">
                <a:latin typeface="Verdana" panose="020B0604030504040204" pitchFamily="34" charset="0"/>
                <a:ea typeface="Verdana" panose="020B0604030504040204" pitchFamily="34" charset="0"/>
                <a:cs typeface="Verdana" panose="020B0604030504040204" pitchFamily="34" charset="0"/>
              </a:rPr>
              <a:t>Allowances</a:t>
            </a:r>
          </a:p>
          <a:p>
            <a:pPr lvl="2"/>
            <a:r>
              <a:rPr lang="en-US" dirty="0">
                <a:latin typeface="Verdana" panose="020B0604030504040204" pitchFamily="34" charset="0"/>
                <a:ea typeface="Verdana" panose="020B0604030504040204" pitchFamily="34" charset="0"/>
                <a:cs typeface="Verdana" panose="020B0604030504040204" pitchFamily="34" charset="0"/>
              </a:rPr>
              <a:t>Insurance</a:t>
            </a:r>
          </a:p>
          <a:p>
            <a:pPr lvl="2"/>
            <a:r>
              <a:rPr lang="en-US" dirty="0">
                <a:latin typeface="Verdana" panose="020B0604030504040204" pitchFamily="34" charset="0"/>
                <a:ea typeface="Verdana" panose="020B0604030504040204" pitchFamily="34" charset="0"/>
                <a:cs typeface="Verdana" panose="020B0604030504040204" pitchFamily="34" charset="0"/>
              </a:rPr>
              <a:t>Bonds</a:t>
            </a:r>
          </a:p>
          <a:p>
            <a:endParaRPr lang="en-US" sz="1800" dirty="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1200151" y="971550"/>
            <a:ext cx="6648450" cy="685800"/>
          </a:xfrm>
        </p:spPr>
        <p:txBody>
          <a:bodyPr/>
          <a:lstStyle/>
          <a:p>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  </a:t>
            </a:r>
            <a:endParaRPr lang="en-US" sz="3000" u="sng"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07235" name="Rectangle 3"/>
          <p:cNvSpPr>
            <a:spLocks noGrp="1" noChangeArrowheads="1"/>
          </p:cNvSpPr>
          <p:nvPr>
            <p:ph idx="1"/>
          </p:nvPr>
        </p:nvSpPr>
        <p:spPr>
          <a:xfrm>
            <a:off x="685801" y="1895475"/>
            <a:ext cx="7772399" cy="4429125"/>
          </a:xfrm>
        </p:spPr>
        <p:txBody>
          <a:bodyPr/>
          <a:lstStyle/>
          <a:p>
            <a:pPr>
              <a:buNone/>
            </a:pPr>
            <a:endParaRPr lang="en-US" sz="2000" dirty="0" smtClean="0"/>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Completion Concerns:</a:t>
            </a:r>
          </a:p>
          <a:p>
            <a:pPr lvl="2">
              <a:lnSpc>
                <a:spcPct val="100000"/>
              </a:lnSpc>
            </a:pP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pPr lvl="2">
              <a:lnSpc>
                <a:spcPct val="100000"/>
              </a:lnSpc>
            </a:pPr>
            <a:r>
              <a:rPr lang="en-US" sz="1800" i="0" dirty="0" smtClean="0">
                <a:latin typeface="Verdana" panose="020B0604030504040204" pitchFamily="34" charset="0"/>
                <a:ea typeface="Verdana" panose="020B0604030504040204" pitchFamily="34" charset="0"/>
                <a:cs typeface="Verdana" panose="020B0604030504040204" pitchFamily="34" charset="0"/>
              </a:rPr>
              <a:t>Is the work schedule in agreement with the completion date?</a:t>
            </a:r>
          </a:p>
          <a:p>
            <a:pPr lvl="2">
              <a:lnSpc>
                <a:spcPct val="100000"/>
              </a:lnSpc>
            </a:pP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pPr lvl="2">
              <a:lnSpc>
                <a:spcPct val="100000"/>
              </a:lnSpc>
            </a:pPr>
            <a:r>
              <a:rPr lang="en-US" sz="1800" i="0" dirty="0" smtClean="0">
                <a:latin typeface="Verdana" panose="020B0604030504040204" pitchFamily="34" charset="0"/>
                <a:ea typeface="Verdana" panose="020B0604030504040204" pitchFamily="34" charset="0"/>
                <a:cs typeface="Verdana" panose="020B0604030504040204" pitchFamily="34" charset="0"/>
              </a:rPr>
              <a:t>Have project milestones been identified?</a:t>
            </a:r>
          </a:p>
          <a:p>
            <a:pPr lvl="2">
              <a:lnSpc>
                <a:spcPct val="100000"/>
              </a:lnSpc>
            </a:pP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pPr lvl="2">
              <a:lnSpc>
                <a:spcPct val="100000"/>
              </a:lnSpc>
            </a:pPr>
            <a:r>
              <a:rPr lang="en-US" sz="1800" i="0" dirty="0" smtClean="0">
                <a:latin typeface="Verdana" panose="020B0604030504040204" pitchFamily="34" charset="0"/>
                <a:ea typeface="Verdana" panose="020B0604030504040204" pitchFamily="34" charset="0"/>
                <a:cs typeface="Verdana" panose="020B0604030504040204" pitchFamily="34" charset="0"/>
              </a:rPr>
              <a:t>Is there a method of determining the value of work performed?</a:t>
            </a:r>
          </a:p>
          <a:p>
            <a:pPr lvl="2">
              <a:lnSpc>
                <a:spcPct val="100000"/>
              </a:lnSpc>
            </a:pP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pPr lvl="2">
              <a:lnSpc>
                <a:spcPct val="100000"/>
              </a:lnSpc>
            </a:pPr>
            <a:r>
              <a:rPr lang="en-US" sz="1800" i="0" dirty="0" smtClean="0">
                <a:latin typeface="Verdana" panose="020B0604030504040204" pitchFamily="34" charset="0"/>
                <a:ea typeface="Verdana" panose="020B0604030504040204" pitchFamily="34" charset="0"/>
                <a:cs typeface="Verdana" panose="020B0604030504040204" pitchFamily="34" charset="0"/>
              </a:rPr>
              <a:t>Is the value of work performed in agreement with milestones?</a:t>
            </a:r>
            <a:endParaRPr lang="en-US" sz="1800" i="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39125" cy="762000"/>
          </a:xfrm>
        </p:spPr>
        <p:txBody>
          <a:bodyPr/>
          <a:lstStyle/>
          <a:p>
            <a:r>
              <a:rPr lang="en-US" dirty="0"/>
              <a:t>Safety Briefing</a:t>
            </a:r>
            <a:br>
              <a:rPr lang="en-US" dirty="0"/>
            </a:br>
            <a:r>
              <a:rPr lang="en-US" dirty="0"/>
              <a:t>Do Not Do This</a:t>
            </a:r>
          </a:p>
        </p:txBody>
      </p:sp>
      <p:pic>
        <p:nvPicPr>
          <p:cNvPr id="4" name="Content Placeholder 3" descr="men-safety-fails-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524001"/>
            <a:ext cx="6365851" cy="4800600"/>
          </a:xfrm>
          <a:prstGeom prst="rect">
            <a:avLst/>
          </a:prstGeom>
          <a:noFill/>
          <a:ln>
            <a:noFill/>
          </a:ln>
        </p:spPr>
      </p:pic>
    </p:spTree>
    <p:extLst>
      <p:ext uri="{BB962C8B-B14F-4D97-AF65-F5344CB8AC3E}">
        <p14:creationId xmlns:p14="http://schemas.microsoft.com/office/powerpoint/2010/main" val="1503397678"/>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a:xfrm>
            <a:off x="914401" y="685800"/>
            <a:ext cx="7315200" cy="838200"/>
          </a:xfrm>
        </p:spPr>
        <p:txBody>
          <a:bodyPr/>
          <a:lstStyle/>
          <a:p>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653315" name="Rectangle 3"/>
          <p:cNvSpPr>
            <a:spLocks noGrp="1" noChangeArrowheads="1"/>
          </p:cNvSpPr>
          <p:nvPr>
            <p:ph idx="1"/>
          </p:nvPr>
        </p:nvSpPr>
        <p:spPr>
          <a:xfrm>
            <a:off x="762000" y="1600200"/>
            <a:ext cx="7696200" cy="4724401"/>
          </a:xfrm>
        </p:spPr>
        <p:txBody>
          <a:bodyPr/>
          <a:lstStyle/>
          <a:p>
            <a:pPr algn="just">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The </a:t>
            </a:r>
            <a:r>
              <a:rPr lang="en-US" sz="1800" dirty="0">
                <a:latin typeface="Verdana" panose="020B0604030504040204" pitchFamily="34" charset="0"/>
                <a:ea typeface="Verdana" panose="020B0604030504040204" pitchFamily="34" charset="0"/>
                <a:cs typeface="Verdana" panose="020B0604030504040204" pitchFamily="34" charset="0"/>
              </a:rPr>
              <a:t>Owner should pre - approve in writing all Construction </a:t>
            </a:r>
            <a:r>
              <a:rPr lang="en-US" sz="1800" dirty="0" smtClean="0">
                <a:latin typeface="Verdana" panose="020B0604030504040204" pitchFamily="34" charset="0"/>
                <a:ea typeface="Verdana" panose="020B0604030504040204" pitchFamily="34" charset="0"/>
                <a:cs typeface="Verdana" panose="020B0604030504040204" pitchFamily="34" charset="0"/>
              </a:rPr>
              <a:t>Management people </a:t>
            </a:r>
            <a:r>
              <a:rPr lang="en-US" sz="1800" dirty="0">
                <a:latin typeface="Verdana" panose="020B0604030504040204" pitchFamily="34" charset="0"/>
                <a:ea typeface="Verdana" panose="020B0604030504040204" pitchFamily="34" charset="0"/>
                <a:cs typeface="Verdana" panose="020B0604030504040204" pitchFamily="34" charset="0"/>
              </a:rPr>
              <a:t>and their wages who will charge the project</a:t>
            </a:r>
            <a:r>
              <a:rPr lang="en-US" sz="1800" dirty="0" smtClean="0">
                <a:latin typeface="Verdana" panose="020B0604030504040204" pitchFamily="34" charset="0"/>
                <a:ea typeface="Verdana" panose="020B0604030504040204" pitchFamily="34" charset="0"/>
                <a:cs typeface="Verdana" panose="020B0604030504040204" pitchFamily="34" charset="0"/>
              </a:rPr>
              <a:t>.</a:t>
            </a:r>
          </a:p>
          <a:p>
            <a:pPr algn="just">
              <a:buFont typeface="Wingdings" pitchFamily="2" charset="2"/>
              <a:buChar char="Ø"/>
            </a:pPr>
            <a:endParaRPr lang="en-US" sz="1800" dirty="0">
              <a:latin typeface="Verdana" panose="020B0604030504040204" pitchFamily="34" charset="0"/>
              <a:ea typeface="Verdana" panose="020B0604030504040204" pitchFamily="34" charset="0"/>
              <a:cs typeface="Verdana" panose="020B0604030504040204" pitchFamily="34" charset="0"/>
            </a:endParaRPr>
          </a:p>
          <a:p>
            <a:pPr algn="just">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Construction </a:t>
            </a:r>
            <a:r>
              <a:rPr lang="en-US" sz="1800" dirty="0">
                <a:latin typeface="Verdana" panose="020B0604030504040204" pitchFamily="34" charset="0"/>
                <a:ea typeface="Verdana" panose="020B0604030504040204" pitchFamily="34" charset="0"/>
                <a:cs typeface="Verdana" panose="020B0604030504040204" pitchFamily="34" charset="0"/>
              </a:rPr>
              <a:t>Management personnel such as Directors and Home </a:t>
            </a:r>
            <a:r>
              <a:rPr lang="en-US" sz="1800" dirty="0" smtClean="0">
                <a:latin typeface="Verdana" panose="020B0604030504040204" pitchFamily="34" charset="0"/>
                <a:ea typeface="Verdana" panose="020B0604030504040204" pitchFamily="34" charset="0"/>
                <a:cs typeface="Verdana" panose="020B0604030504040204" pitchFamily="34" charset="0"/>
              </a:rPr>
              <a:t>Office </a:t>
            </a:r>
            <a:r>
              <a:rPr lang="en-US" sz="1800" dirty="0">
                <a:latin typeface="Verdana" panose="020B0604030504040204" pitchFamily="34" charset="0"/>
                <a:ea typeface="Verdana" panose="020B0604030504040204" pitchFamily="34" charset="0"/>
                <a:cs typeface="Verdana" panose="020B0604030504040204" pitchFamily="34" charset="0"/>
              </a:rPr>
              <a:t>personnel are generally not billable to the </a:t>
            </a:r>
            <a:r>
              <a:rPr lang="en-US" sz="1800" dirty="0" smtClean="0">
                <a:latin typeface="Verdana" panose="020B0604030504040204" pitchFamily="34" charset="0"/>
                <a:ea typeface="Verdana" panose="020B0604030504040204" pitchFamily="34" charset="0"/>
                <a:cs typeface="Verdana" panose="020B0604030504040204" pitchFamily="34" charset="0"/>
              </a:rPr>
              <a:t>project.</a:t>
            </a:r>
          </a:p>
          <a:p>
            <a:pPr algn="just">
              <a:buFont typeface="Wingdings" pitchFamily="2" charset="2"/>
              <a:buChar char="Ø"/>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itchFamily="34" charset="0"/>
              <a:buChar char="•"/>
            </a:pPr>
            <a:r>
              <a:rPr lang="en-US" sz="1800" i="0" dirty="0" smtClean="0">
                <a:latin typeface="Verdana" panose="020B0604030504040204" pitchFamily="34" charset="0"/>
                <a:ea typeface="Verdana" panose="020B0604030504040204" pitchFamily="34" charset="0"/>
                <a:cs typeface="Verdana" panose="020B0604030504040204" pitchFamily="34" charset="0"/>
              </a:rPr>
              <a:t>A </a:t>
            </a:r>
            <a:r>
              <a:rPr lang="en-US" sz="1800" i="0" dirty="0">
                <a:latin typeface="Verdana" panose="020B0604030504040204" pitchFamily="34" charset="0"/>
                <a:ea typeface="Verdana" panose="020B0604030504040204" pitchFamily="34" charset="0"/>
                <a:cs typeface="Verdana" panose="020B0604030504040204" pitchFamily="34" charset="0"/>
              </a:rPr>
              <a:t>Man Power Curve identifies the time frame and number of </a:t>
            </a:r>
            <a:r>
              <a:rPr lang="en-US" sz="1800" i="0" dirty="0" smtClean="0">
                <a:latin typeface="Verdana" panose="020B0604030504040204" pitchFamily="34" charset="0"/>
                <a:ea typeface="Verdana" panose="020B0604030504040204" pitchFamily="34" charset="0"/>
                <a:cs typeface="Verdana" panose="020B0604030504040204" pitchFamily="34" charset="0"/>
              </a:rPr>
              <a:t>Construction </a:t>
            </a:r>
            <a:r>
              <a:rPr lang="en-US" sz="1800" i="0" dirty="0">
                <a:latin typeface="Verdana" panose="020B0604030504040204" pitchFamily="34" charset="0"/>
                <a:ea typeface="Verdana" panose="020B0604030504040204" pitchFamily="34" charset="0"/>
                <a:cs typeface="Verdana" panose="020B0604030504040204" pitchFamily="34" charset="0"/>
              </a:rPr>
              <a:t>Management people who will </a:t>
            </a:r>
            <a:r>
              <a:rPr lang="en-US" sz="1800" i="0" dirty="0" smtClean="0">
                <a:latin typeface="Verdana" panose="020B0604030504040204" pitchFamily="34" charset="0"/>
                <a:ea typeface="Verdana" panose="020B0604030504040204" pitchFamily="34" charset="0"/>
                <a:cs typeface="Verdana" panose="020B0604030504040204" pitchFamily="34" charset="0"/>
              </a:rPr>
              <a:t>charge </a:t>
            </a:r>
            <a:r>
              <a:rPr lang="en-US" sz="1800" i="0" dirty="0">
                <a:latin typeface="Verdana" panose="020B0604030504040204" pitchFamily="34" charset="0"/>
                <a:ea typeface="Verdana" panose="020B0604030504040204" pitchFamily="34" charset="0"/>
                <a:cs typeface="Verdana" panose="020B0604030504040204" pitchFamily="34" charset="0"/>
              </a:rPr>
              <a:t>the project. </a:t>
            </a: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pPr algn="just">
              <a:buNone/>
            </a:pPr>
            <a:r>
              <a:rPr lang="en-US" sz="1800" i="0" dirty="0" smtClean="0">
                <a:latin typeface="Verdana" panose="020B0604030504040204" pitchFamily="34" charset="0"/>
                <a:ea typeface="Verdana" panose="020B0604030504040204" pitchFamily="34" charset="0"/>
                <a:cs typeface="Verdana" panose="020B0604030504040204" pitchFamily="34" charset="0"/>
              </a:rPr>
              <a:t> 	The Man </a:t>
            </a:r>
            <a:r>
              <a:rPr lang="en-US" sz="1800" i="0" dirty="0">
                <a:latin typeface="Verdana" panose="020B0604030504040204" pitchFamily="34" charset="0"/>
                <a:ea typeface="Verdana" panose="020B0604030504040204" pitchFamily="34" charset="0"/>
                <a:cs typeface="Verdana" panose="020B0604030504040204" pitchFamily="34" charset="0"/>
              </a:rPr>
              <a:t>Power Curve should be approved by </a:t>
            </a:r>
            <a:r>
              <a:rPr lang="en-US" sz="1800" i="0" dirty="0" smtClean="0">
                <a:latin typeface="Verdana" panose="020B0604030504040204" pitchFamily="34" charset="0"/>
                <a:ea typeface="Verdana" panose="020B0604030504040204" pitchFamily="34" charset="0"/>
                <a:cs typeface="Verdana" panose="020B0604030504040204" pitchFamily="34" charset="0"/>
              </a:rPr>
              <a:t>the Owner.</a:t>
            </a:r>
          </a:p>
          <a:p>
            <a:pPr algn="just">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itchFamily="34" charset="0"/>
              <a:buChar char="•"/>
            </a:pPr>
            <a:r>
              <a:rPr lang="en-US" sz="1800" i="0" dirty="0" smtClean="0">
                <a:latin typeface="Verdana" panose="020B0604030504040204" pitchFamily="34" charset="0"/>
                <a:ea typeface="Verdana" panose="020B0604030504040204" pitchFamily="34" charset="0"/>
                <a:cs typeface="Verdana" panose="020B0604030504040204" pitchFamily="34" charset="0"/>
              </a:rPr>
              <a:t>For </a:t>
            </a:r>
            <a:r>
              <a:rPr lang="en-US" sz="1800" i="0" dirty="0">
                <a:latin typeface="Verdana" panose="020B0604030504040204" pitchFamily="34" charset="0"/>
                <a:ea typeface="Verdana" panose="020B0604030504040204" pitchFamily="34" charset="0"/>
                <a:cs typeface="Verdana" panose="020B0604030504040204" pitchFamily="34" charset="0"/>
              </a:rPr>
              <a:t>Budgeting purposes it is necessary to ensure that the </a:t>
            </a: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pPr algn="just">
              <a:buNone/>
            </a:pP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i="0" dirty="0" smtClean="0">
                <a:latin typeface="Verdana" panose="020B0604030504040204" pitchFamily="34" charset="0"/>
                <a:ea typeface="Verdana" panose="020B0604030504040204" pitchFamily="34" charset="0"/>
                <a:cs typeface="Verdana" panose="020B0604030504040204" pitchFamily="34" charset="0"/>
              </a:rPr>
              <a:t>Man </a:t>
            </a:r>
            <a:r>
              <a:rPr lang="en-US" sz="1800" i="0" dirty="0">
                <a:latin typeface="Verdana" panose="020B0604030504040204" pitchFamily="34" charset="0"/>
                <a:ea typeface="Verdana" panose="020B0604030504040204" pitchFamily="34" charset="0"/>
                <a:cs typeface="Verdana" panose="020B0604030504040204" pitchFamily="34" charset="0"/>
              </a:rPr>
              <a:t>Power Curve is adhered to.</a:t>
            </a:r>
          </a:p>
          <a:p>
            <a:pPr algn="ctr">
              <a:buFont typeface="Wingdings" pitchFamily="2" charset="2"/>
              <a:buNone/>
            </a:pPr>
            <a:endParaRPr lang="en-US" dirty="0"/>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914400" y="685800"/>
            <a:ext cx="6934199" cy="762000"/>
          </a:xfrm>
        </p:spPr>
        <p:txBody>
          <a:bodyPr/>
          <a:lstStyle/>
          <a:p>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endParaRPr lang="en-US" sz="4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78915" name="Rectangle 3"/>
          <p:cNvSpPr>
            <a:spLocks noGrp="1" noChangeArrowheads="1"/>
          </p:cNvSpPr>
          <p:nvPr>
            <p:ph idx="1"/>
          </p:nvPr>
        </p:nvSpPr>
        <p:spPr>
          <a:xfrm>
            <a:off x="914400" y="1676401"/>
            <a:ext cx="7391400" cy="4648200"/>
          </a:xfrm>
        </p:spPr>
        <p:txBody>
          <a:bodyPr/>
          <a:lstStyle/>
          <a:p>
            <a:pPr>
              <a:buNone/>
            </a:pPr>
            <a:endParaRPr lang="en-US" sz="1800" dirty="0">
              <a:latin typeface="Calibri" pitchFamily="34" charset="0"/>
            </a:endParaRPr>
          </a:p>
          <a:p>
            <a:pPr algn="just">
              <a:buFont typeface="Arial"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A Budget should be established for each Construction Management Person approved to charge the project.  This budget should utilize the Construction Management Persons agreed upon burdened rate and duration on site as identified within the Man Power Curve</a:t>
            </a:r>
            <a:r>
              <a:rPr lang="en-US" sz="1800" dirty="0" smtClean="0">
                <a:latin typeface="Verdana" panose="020B0604030504040204" pitchFamily="34" charset="0"/>
                <a:ea typeface="Verdana" panose="020B0604030504040204" pitchFamily="34" charset="0"/>
                <a:cs typeface="Verdana" panose="020B0604030504040204" pitchFamily="34" charset="0"/>
              </a:rPr>
              <a:t>.</a:t>
            </a:r>
          </a:p>
          <a:p>
            <a:pPr>
              <a:buFont typeface="Arial" pitchFamily="34" charset="0"/>
              <a:buChar char="•"/>
            </a:pPr>
            <a:endParaRPr lang="en-US" sz="1800" dirty="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It is preferred that Construction </a:t>
            </a:r>
            <a:r>
              <a:rPr lang="en-US" sz="1800" dirty="0">
                <a:latin typeface="Verdana" panose="020B0604030504040204" pitchFamily="34" charset="0"/>
                <a:ea typeface="Verdana" panose="020B0604030504040204" pitchFamily="34" charset="0"/>
                <a:cs typeface="Verdana" panose="020B0604030504040204" pitchFamily="34" charset="0"/>
              </a:rPr>
              <a:t>Management Billings </a:t>
            </a:r>
            <a:r>
              <a:rPr lang="en-US" sz="1800" dirty="0" smtClean="0">
                <a:latin typeface="Verdana" panose="020B0604030504040204" pitchFamily="34" charset="0"/>
                <a:ea typeface="Verdana" panose="020B0604030504040204" pitchFamily="34" charset="0"/>
                <a:cs typeface="Verdana" panose="020B0604030504040204" pitchFamily="34" charset="0"/>
              </a:rPr>
              <a:t>identify </a:t>
            </a:r>
            <a:r>
              <a:rPr lang="en-US" sz="1800" dirty="0">
                <a:latin typeface="Verdana" panose="020B0604030504040204" pitchFamily="34" charset="0"/>
                <a:ea typeface="Verdana" panose="020B0604030504040204" pitchFamily="34" charset="0"/>
                <a:cs typeface="Verdana" panose="020B0604030504040204" pitchFamily="34" charset="0"/>
              </a:rPr>
              <a:t>each employee, their approved </a:t>
            </a:r>
            <a:r>
              <a:rPr lang="en-US" sz="1800" dirty="0" smtClean="0">
                <a:latin typeface="Verdana" panose="020B0604030504040204" pitchFamily="34" charset="0"/>
                <a:ea typeface="Verdana" panose="020B0604030504040204" pitchFamily="34" charset="0"/>
                <a:cs typeface="Verdana" panose="020B0604030504040204" pitchFamily="34" charset="0"/>
              </a:rPr>
              <a:t>budget, </a:t>
            </a:r>
            <a:r>
              <a:rPr lang="en-US" sz="1800" dirty="0">
                <a:latin typeface="Verdana" panose="020B0604030504040204" pitchFamily="34" charset="0"/>
                <a:ea typeface="Verdana" panose="020B0604030504040204" pitchFamily="34" charset="0"/>
                <a:cs typeface="Verdana" panose="020B0604030504040204" pitchFamily="34" charset="0"/>
              </a:rPr>
              <a:t>the current and project to date </a:t>
            </a:r>
            <a:r>
              <a:rPr lang="en-US" sz="1800" dirty="0" smtClean="0">
                <a:latin typeface="Verdana" panose="020B0604030504040204" pitchFamily="34" charset="0"/>
                <a:ea typeface="Verdana" panose="020B0604030504040204" pitchFamily="34" charset="0"/>
                <a:cs typeface="Verdana" panose="020B0604030504040204" pitchFamily="34" charset="0"/>
              </a:rPr>
              <a:t>expenditure and percentage spent.  </a:t>
            </a:r>
          </a:p>
          <a:p>
            <a:pPr>
              <a:buFont typeface="Arial"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Daily work day hours must </a:t>
            </a:r>
            <a:r>
              <a:rPr lang="en-US" sz="1800" smtClean="0">
                <a:latin typeface="Verdana" panose="020B0604030504040204" pitchFamily="34" charset="0"/>
                <a:ea typeface="Verdana" panose="020B0604030504040204" pitchFamily="34" charset="0"/>
                <a:cs typeface="Verdana" panose="020B0604030504040204" pitchFamily="34" charset="0"/>
              </a:rPr>
              <a:t>be established. </a:t>
            </a:r>
            <a:endParaRPr lang="en-US" sz="1800" dirty="0">
              <a:latin typeface="Verdana" panose="020B0604030504040204" pitchFamily="34" charset="0"/>
              <a:ea typeface="Verdana" panose="020B0604030504040204" pitchFamily="34" charset="0"/>
              <a:cs typeface="Verdana" panose="020B0604030504040204" pitchFamily="34" charset="0"/>
            </a:endParaRPr>
          </a:p>
          <a:p>
            <a:pPr>
              <a:buNone/>
            </a:pPr>
            <a:endParaRPr lang="en-US" sz="1800" dirty="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ctrTitle"/>
          </p:nvPr>
        </p:nvSpPr>
        <p:spPr>
          <a:xfrm>
            <a:off x="914400" y="457200"/>
            <a:ext cx="7315200" cy="914400"/>
          </a:xfrm>
        </p:spPr>
        <p:txBody>
          <a:bodyPr/>
          <a:lstStyle/>
          <a:p>
            <a:r>
              <a:rPr lang="en-US" sz="4000" u="sng" dirty="0" smtClean="0">
                <a:effectLst/>
              </a:rPr>
              <a:t/>
            </a:r>
            <a:br>
              <a:rPr lang="en-US" sz="4000" u="sng" dirty="0" smtClean="0">
                <a:effectLst/>
              </a:rPr>
            </a:br>
            <a:r>
              <a:rPr lang="en-US" sz="3000" b="0" i="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r>
              <a:rPr lang="en-US" sz="3000" b="0" dirty="0" smtClean="0">
                <a:latin typeface="Verdana" panose="020B0604030504040204" pitchFamily="34" charset="0"/>
                <a:ea typeface="Verdana" panose="020B0604030504040204" pitchFamily="34" charset="0"/>
                <a:cs typeface="Verdana" panose="020B0604030504040204" pitchFamily="34" charset="0"/>
              </a:rPr>
              <a:t/>
            </a:r>
            <a:br>
              <a:rPr lang="en-US" sz="3000" b="0" dirty="0" smtClean="0">
                <a:latin typeface="Verdana" panose="020B0604030504040204" pitchFamily="34" charset="0"/>
                <a:ea typeface="Verdana" panose="020B0604030504040204" pitchFamily="34" charset="0"/>
                <a:cs typeface="Verdana" panose="020B0604030504040204" pitchFamily="34" charset="0"/>
              </a:rPr>
            </a:br>
            <a:endParaRPr lang="en-US" sz="3000" b="0" dirty="0">
              <a:latin typeface="Verdana" panose="020B0604030504040204" pitchFamily="34" charset="0"/>
              <a:ea typeface="Verdana" panose="020B0604030504040204" pitchFamily="34" charset="0"/>
              <a:cs typeface="Verdana" panose="020B0604030504040204" pitchFamily="34" charset="0"/>
            </a:endParaRPr>
          </a:p>
        </p:txBody>
      </p:sp>
      <p:sp>
        <p:nvSpPr>
          <p:cNvPr id="680963" name="Rectangle 3"/>
          <p:cNvSpPr>
            <a:spLocks noGrp="1" noChangeArrowheads="1"/>
          </p:cNvSpPr>
          <p:nvPr>
            <p:ph type="subTitle" idx="1"/>
          </p:nvPr>
        </p:nvSpPr>
        <p:spPr>
          <a:xfrm>
            <a:off x="609600" y="1676400"/>
            <a:ext cx="7772400" cy="4114800"/>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 </a:t>
            </a:r>
          </a:p>
          <a:p>
            <a:pPr algn="just"/>
            <a:r>
              <a:rPr lang="en-US" sz="1800" b="0" dirty="0" smtClean="0">
                <a:latin typeface="Verdana" panose="020B0604030504040204" pitchFamily="34" charset="0"/>
                <a:ea typeface="Verdana" panose="020B0604030504040204" pitchFamily="34" charset="0"/>
                <a:cs typeface="Verdana" panose="020B0604030504040204" pitchFamily="34" charset="0"/>
              </a:rPr>
              <a:t>The Owner </a:t>
            </a:r>
            <a:r>
              <a:rPr lang="en-US" sz="1800" b="0" dirty="0">
                <a:latin typeface="Verdana" panose="020B0604030504040204" pitchFamily="34" charset="0"/>
                <a:ea typeface="Verdana" panose="020B0604030504040204" pitchFamily="34" charset="0"/>
                <a:cs typeface="Verdana" panose="020B0604030504040204" pitchFamily="34" charset="0"/>
              </a:rPr>
              <a:t>reimburses the CM for </a:t>
            </a:r>
            <a:r>
              <a:rPr lang="en-US" sz="1800" b="0" u="sng" dirty="0">
                <a:latin typeface="Verdana" panose="020B0604030504040204" pitchFamily="34" charset="0"/>
                <a:ea typeface="Verdana" panose="020B0604030504040204" pitchFamily="34" charset="0"/>
                <a:cs typeface="Verdana" panose="020B0604030504040204" pitchFamily="34" charset="0"/>
              </a:rPr>
              <a:t>incurred</a:t>
            </a:r>
            <a:r>
              <a:rPr lang="en-US" sz="1800" b="0" dirty="0">
                <a:latin typeface="Verdana" panose="020B0604030504040204" pitchFamily="34" charset="0"/>
                <a:ea typeface="Verdana" panose="020B0604030504040204" pitchFamily="34" charset="0"/>
                <a:cs typeface="Verdana" panose="020B0604030504040204" pitchFamily="34" charset="0"/>
              </a:rPr>
              <a:t> costs. </a:t>
            </a:r>
            <a:endParaRPr lang="en-US" sz="1800" b="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US" sz="1800" b="0" dirty="0">
              <a:latin typeface="Verdana" panose="020B0604030504040204" pitchFamily="34" charset="0"/>
              <a:ea typeface="Verdana" panose="020B0604030504040204" pitchFamily="34" charset="0"/>
              <a:cs typeface="Verdana" panose="020B0604030504040204" pitchFamily="34" charset="0"/>
            </a:endParaRPr>
          </a:p>
          <a:p>
            <a:pPr algn="just"/>
            <a:r>
              <a:rPr lang="en-US" sz="1800" b="0" dirty="0" smtClean="0">
                <a:latin typeface="Verdana" panose="020B0604030504040204" pitchFamily="34" charset="0"/>
                <a:ea typeface="Verdana" panose="020B0604030504040204" pitchFamily="34" charset="0"/>
                <a:cs typeface="Verdana" panose="020B0604030504040204" pitchFamily="34" charset="0"/>
              </a:rPr>
              <a:t>Examples of Construction Management overcharges (non-     incurred costs):</a:t>
            </a:r>
          </a:p>
          <a:p>
            <a:pPr algn="just"/>
            <a:endParaRPr lang="en-US" sz="1800" b="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lgn="just">
              <a:buFont typeface="Arial" panose="020B0604020202020204" pitchFamily="34" charset="0"/>
              <a:buChar char="•"/>
            </a:pPr>
            <a:r>
              <a:rPr lang="en-US" sz="1800" b="0" i="0" dirty="0" smtClean="0">
                <a:latin typeface="Verdana" panose="020B0604030504040204" pitchFamily="34" charset="0"/>
                <a:ea typeface="Verdana" panose="020B0604030504040204" pitchFamily="34" charset="0"/>
                <a:cs typeface="Verdana" panose="020B0604030504040204" pitchFamily="34" charset="0"/>
              </a:rPr>
              <a:t>The CM does not pay overtime to employee’s, but overtime hours are charged to the project.</a:t>
            </a:r>
          </a:p>
          <a:p>
            <a:pPr marL="685800" lvl="1" indent="-228600" algn="just">
              <a:buFontTx/>
              <a:buChar char="-"/>
            </a:pPr>
            <a:endParaRPr lang="en-US" sz="1800" b="0" i="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lgn="just">
              <a:buFont typeface="Arial" panose="020B0604020202020204" pitchFamily="34" charset="0"/>
              <a:buChar char="•"/>
            </a:pPr>
            <a:r>
              <a:rPr lang="en-US" sz="1800" b="0" i="0" dirty="0" smtClean="0">
                <a:latin typeface="Verdana" panose="020B0604030504040204" pitchFamily="34" charset="0"/>
                <a:ea typeface="Verdana" panose="020B0604030504040204" pitchFamily="34" charset="0"/>
                <a:cs typeface="Verdana" panose="020B0604030504040204" pitchFamily="34" charset="0"/>
              </a:rPr>
              <a:t>A CM employee is billed to the project for an amount in excess of what the employee is paid.</a:t>
            </a:r>
          </a:p>
          <a:p>
            <a:pPr algn="just"/>
            <a:r>
              <a:rPr lang="en-US" sz="1800" b="0" dirty="0">
                <a:latin typeface="Calibri" pitchFamily="34" charset="0"/>
              </a:rPr>
              <a:t> </a:t>
            </a: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6857999" cy="914400"/>
          </a:xfrm>
        </p:spPr>
        <p:txBody>
          <a:bodyPr/>
          <a:lstStyle/>
          <a:p>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endParaRPr lang="en-US" sz="3000" u="sng"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3401" y="1895475"/>
            <a:ext cx="7696199" cy="4429125"/>
          </a:xfrm>
        </p:spPr>
        <p:txBody>
          <a:bodyPr/>
          <a:lstStyle/>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Tracking Hours Worked:</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 A reliable method of tracking CM employee hours worked (Gate Pass, Key Card System, Time Sheets, etc.) should be implemented.  </a:t>
            </a:r>
          </a:p>
          <a:p>
            <a:pPr algn="just">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Without a reliable tracking system, actual hours worked cannot be determined.</a:t>
            </a:r>
          </a:p>
          <a:p>
            <a:pPr>
              <a:buNone/>
            </a:pPr>
            <a:r>
              <a:rPr lang="en-US" sz="1800" dirty="0" smtClean="0"/>
              <a:t> </a:t>
            </a:r>
            <a:endParaRPr lang="en-US" sz="1800" dirty="0"/>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685800"/>
            <a:ext cx="7315201" cy="971550"/>
          </a:xfrm>
        </p:spPr>
        <p:txBody>
          <a:bodyPr/>
          <a:lstStyle/>
          <a:p>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1" y="1828799"/>
            <a:ext cx="8439150" cy="4495801"/>
          </a:xfrm>
        </p:spPr>
        <p:txBody>
          <a:bodyPr/>
          <a:lstStyle/>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Verify accuracy of Hours Worked and Hourly Rates for each CM employee charged to the project.</a:t>
            </a:r>
          </a:p>
          <a:p>
            <a:pPr>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This is accomplished by agreeing:</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974725" indent="-693738">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Hours worked per time tracking system to (1) hours charged to the project and (2) CM payroll documentation.</a:t>
            </a:r>
          </a:p>
          <a:p>
            <a:pPr indent="-4763">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If only time sheets are utilized, evaluate the process used to ensure their accuracy.</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Verify whether overtime or premium hours is an allowable project charge.</a:t>
            </a:r>
          </a:p>
          <a:p>
            <a:pPr>
              <a:buNone/>
            </a:pPr>
            <a:endParaRPr lang="en-US" sz="2000" dirty="0" smtClean="0"/>
          </a:p>
          <a:p>
            <a:pPr>
              <a:buNone/>
            </a:pPr>
            <a:endParaRPr lang="en-US" sz="2000" dirty="0"/>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685800"/>
            <a:ext cx="7391400" cy="914400"/>
          </a:xfrm>
        </p:spPr>
        <p:txBody>
          <a:bodyPr/>
          <a:lstStyle/>
          <a:p>
            <a:r>
              <a:rPr lang="en-US" sz="4000" u="sng" dirty="0" smtClean="0">
                <a:effectLst/>
              </a:rPr>
              <a:t/>
            </a:r>
            <a:br>
              <a:rPr lang="en-US" sz="4000" u="sng" dirty="0" smtClean="0">
                <a:effectLst/>
              </a:rPr>
            </a:br>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r>
              <a:rPr lang="en-US" sz="4400" dirty="0" smtClean="0">
                <a:latin typeface="Verdana" panose="020B0604030504040204" pitchFamily="34" charset="0"/>
                <a:ea typeface="Verdana" panose="020B0604030504040204" pitchFamily="34" charset="0"/>
                <a:cs typeface="Verdana" panose="020B0604030504040204" pitchFamily="34" charset="0"/>
              </a:rPr>
              <a:t/>
            </a:r>
            <a:br>
              <a:rPr lang="en-US" sz="4400" dirty="0" smtClean="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914401" y="1600201"/>
            <a:ext cx="7467599" cy="4876800"/>
          </a:xfrm>
        </p:spPr>
        <p:txBody>
          <a:bodyPr/>
          <a:lstStyle/>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Typical CM Payroll Overhead Rates: </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Social Security</a:t>
            </a: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Health Insurance</a:t>
            </a: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Vacation</a:t>
            </a: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Holidays</a:t>
            </a: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Sick Pay – Company Allowance</a:t>
            </a: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Retirement Plan – Company Contribution</a:t>
            </a: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Savings Plan – Company contribution</a:t>
            </a: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Insurance Company Contribution</a:t>
            </a: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Federal / State Unemployment Insurance</a:t>
            </a: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Bonuses / Supplemental Compensation (Annual)</a:t>
            </a: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Worker’s Compensation</a:t>
            </a:r>
          </a:p>
          <a:p>
            <a:pPr lvl="1"/>
            <a:r>
              <a:rPr lang="en-US" sz="1800" i="0" dirty="0" smtClean="0">
                <a:latin typeface="Verdana" panose="020B0604030504040204" pitchFamily="34" charset="0"/>
                <a:ea typeface="Verdana" panose="020B0604030504040204" pitchFamily="34" charset="0"/>
                <a:cs typeface="Verdana" panose="020B0604030504040204" pitchFamily="34" charset="0"/>
              </a:rPr>
              <a:t>Safety / Development Training </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914400" y="381000"/>
            <a:ext cx="7239000" cy="1066800"/>
          </a:xfrm>
        </p:spPr>
        <p:txBody>
          <a:bodyPr/>
          <a:lstStyle/>
          <a:p>
            <a:pPr>
              <a:lnSpc>
                <a:spcPct val="100000"/>
              </a:lnSpc>
              <a:spcAft>
                <a:spcPct val="15000"/>
              </a:spcAft>
            </a:pPr>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endParaRPr lang="en-US" sz="3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83011" name="Rectangle 3"/>
          <p:cNvSpPr>
            <a:spLocks noGrp="1" noChangeArrowheads="1"/>
          </p:cNvSpPr>
          <p:nvPr>
            <p:ph idx="1"/>
          </p:nvPr>
        </p:nvSpPr>
        <p:spPr>
          <a:xfrm>
            <a:off x="609601" y="1447800"/>
            <a:ext cx="7696199" cy="4505325"/>
          </a:xfrm>
        </p:spPr>
        <p:txBody>
          <a:bodyPr/>
          <a:lstStyle/>
          <a:p>
            <a:pPr>
              <a:buNone/>
            </a:pPr>
            <a:r>
              <a:rPr lang="en-US" dirty="0" smtClean="0">
                <a:latin typeface="Verdana" panose="020B0604030504040204" pitchFamily="34" charset="0"/>
                <a:ea typeface="Verdana" panose="020B0604030504040204" pitchFamily="34" charset="0"/>
                <a:cs typeface="Verdana" panose="020B0604030504040204" pitchFamily="34" charset="0"/>
              </a:rPr>
              <a:t>Payroll Overhead:</a:t>
            </a:r>
            <a:endParaRPr lang="en-US" dirty="0">
              <a:latin typeface="Verdana" panose="020B0604030504040204" pitchFamily="34" charset="0"/>
              <a:ea typeface="Verdana" panose="020B0604030504040204" pitchFamily="34" charset="0"/>
              <a:cs typeface="Verdana" panose="020B0604030504040204" pitchFamily="34" charset="0"/>
            </a:endParaRPr>
          </a:p>
          <a:p>
            <a:pPr>
              <a:buNone/>
            </a:pPr>
            <a:r>
              <a:rPr lang="en-US" dirty="0">
                <a:latin typeface="Verdana" panose="020B0604030504040204" pitchFamily="34" charset="0"/>
                <a:ea typeface="Verdana" panose="020B0604030504040204" pitchFamily="34" charset="0"/>
                <a:cs typeface="Verdana" panose="020B0604030504040204" pitchFamily="34" charset="0"/>
              </a:rPr>
              <a:t>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628650" indent="-342900" algn="just">
              <a:buFont typeface="Arial"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CM must recover the cost of employee Payroll Overheads.  Therefore the cost of each CM employee is comprised of their hourly rate (Unburdened Rate) plus an amount to recover the cost of employing that persons overhead cost (Burdened Payroll Rate). </a:t>
            </a:r>
          </a:p>
          <a:p>
            <a:pPr algn="just">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628650" indent="-342900" algn="just">
              <a:buFont typeface="Arial"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Payroll Overhead charges and rates should be identified prior to award of contract to CM.  Best practice is to verify these rates prior to award or early in the construction process.</a:t>
            </a:r>
          </a:p>
          <a:p>
            <a:endParaRPr lang="en-US" sz="1600" dirty="0"/>
          </a:p>
          <a:p>
            <a:pPr>
              <a:lnSpc>
                <a:spcPct val="110000"/>
              </a:lnSpc>
              <a:buNone/>
            </a:pPr>
            <a:endParaRPr lang="en-US" sz="1800" dirty="0"/>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971550"/>
            <a:ext cx="7848600" cy="685800"/>
          </a:xfrm>
        </p:spPr>
        <p:txBody>
          <a:bodyPr/>
          <a:lstStyle/>
          <a:p>
            <a:r>
              <a:rPr lang="en-US" u="sng" dirty="0">
                <a:latin typeface="Verdana" panose="020B0604030504040204" pitchFamily="34" charset="0"/>
                <a:ea typeface="Verdana" panose="020B0604030504040204" pitchFamily="34" charset="0"/>
                <a:cs typeface="Verdana" panose="020B0604030504040204" pitchFamily="34" charset="0"/>
              </a:rPr>
              <a:t>Construction Management</a:t>
            </a:r>
            <a:endParaRPr lang="en-US" dirty="0"/>
          </a:p>
        </p:txBody>
      </p:sp>
      <p:sp>
        <p:nvSpPr>
          <p:cNvPr id="3" name="Content Placeholder 2"/>
          <p:cNvSpPr>
            <a:spLocks noGrp="1"/>
          </p:cNvSpPr>
          <p:nvPr>
            <p:ph idx="1"/>
          </p:nvPr>
        </p:nvSpPr>
        <p:spPr>
          <a:xfrm>
            <a:off x="685801" y="1895475"/>
            <a:ext cx="8000999" cy="4429125"/>
          </a:xfrm>
        </p:spPr>
        <p:txBody>
          <a:bodyPr/>
          <a:lstStyle/>
          <a:p>
            <a:pPr lvl="1">
              <a:buNone/>
            </a:pPr>
            <a:r>
              <a:rPr lang="en-US" dirty="0">
                <a:latin typeface="Verdana" panose="020B0604030504040204" pitchFamily="34" charset="0"/>
                <a:ea typeface="Verdana" panose="020B0604030504040204" pitchFamily="34" charset="0"/>
                <a:cs typeface="Verdana" panose="020B0604030504040204" pitchFamily="34" charset="0"/>
              </a:rPr>
              <a:t>Payroll Overheads:</a:t>
            </a:r>
          </a:p>
          <a:p>
            <a:pPr lvl="1">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749300" lvl="1" indent="-352425">
              <a:buFont typeface="Arial"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Allowable CM Payroll Overheads  should be identified.  All other CM payroll Overheads should be included in the agreed upon CM Management Fee.   Payroll Overheads are not to be a profit center for the CM.</a:t>
            </a:r>
          </a:p>
          <a:p>
            <a:endParaRPr lang="en-US" dirty="0"/>
          </a:p>
        </p:txBody>
      </p:sp>
    </p:spTree>
    <p:extLst>
      <p:ext uri="{BB962C8B-B14F-4D97-AF65-F5344CB8AC3E}">
        <p14:creationId xmlns:p14="http://schemas.microsoft.com/office/powerpoint/2010/main" val="1319230833"/>
      </p:ext>
    </p:extLst>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04800"/>
            <a:ext cx="7848600" cy="533400"/>
          </a:xfrm>
        </p:spPr>
        <p:txBody>
          <a:bodyPr/>
          <a:lstStyle/>
          <a:p>
            <a:r>
              <a:rPr lang="en-US" u="sng" dirty="0">
                <a:latin typeface="Verdana" panose="020B0604030504040204" pitchFamily="34" charset="0"/>
                <a:ea typeface="Verdana" panose="020B0604030504040204" pitchFamily="34" charset="0"/>
                <a:cs typeface="Verdana" panose="020B0604030504040204" pitchFamily="34" charset="0"/>
              </a:rPr>
              <a:t>Construction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5007965"/>
              </p:ext>
            </p:extLst>
          </p:nvPr>
        </p:nvGraphicFramePr>
        <p:xfrm>
          <a:off x="1752600" y="1142997"/>
          <a:ext cx="5943599" cy="5029202"/>
        </p:xfrm>
        <a:graphic>
          <a:graphicData uri="http://schemas.openxmlformats.org/drawingml/2006/table">
            <a:tbl>
              <a:tblPr/>
              <a:tblGrid>
                <a:gridCol w="1159883"/>
                <a:gridCol w="775973"/>
                <a:gridCol w="1726280"/>
                <a:gridCol w="604546"/>
                <a:gridCol w="898037"/>
                <a:gridCol w="778880"/>
              </a:tblGrid>
              <a:tr h="220186">
                <a:tc gridSpan="4">
                  <a:txBody>
                    <a:bodyPr/>
                    <a:lstStyle/>
                    <a:p>
                      <a:pPr algn="l" fontAlgn="t"/>
                      <a:r>
                        <a:rPr lang="en-US" sz="1200" b="0" i="0" u="none" strike="noStrike" dirty="0">
                          <a:effectLst/>
                          <a:latin typeface="Times New Roman"/>
                        </a:rPr>
                        <a:t>       Trade:</a:t>
                      </a:r>
                    </a:p>
                  </a:txBody>
                  <a:tcPr marL="7884" marR="7884" marT="78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t"/>
                      <a:r>
                        <a:rPr lang="en-US" sz="1200" b="0" i="0" u="none" strike="noStrike">
                          <a:effectLst/>
                          <a:latin typeface="Times New Roman"/>
                        </a:rPr>
                        <a:t>Cost:                               </a:t>
                      </a:r>
                    </a:p>
                  </a:txBody>
                  <a:tcPr marL="7884" marR="7884" marT="7884"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a:solidFill>
                            <a:srgbClr val="3366FF"/>
                          </a:solidFill>
                          <a:effectLst/>
                          <a:latin typeface="Times New Roman"/>
                        </a:rPr>
                        <a:t> </a:t>
                      </a:r>
                    </a:p>
                  </a:txBody>
                  <a:tcPr marL="7884" marR="7884" marT="7884"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670">
                <a:tc gridSpan="4">
                  <a:txBody>
                    <a:bodyPr/>
                    <a:lstStyle/>
                    <a:p>
                      <a:pPr algn="l" fontAlgn="t"/>
                      <a:r>
                        <a:rPr lang="en-US" sz="1200" b="0" i="0" u="none" strike="noStrike" dirty="0">
                          <a:effectLst/>
                          <a:latin typeface="Times New Roman"/>
                        </a:rPr>
                        <a:t>       Trade:</a:t>
                      </a:r>
                    </a:p>
                  </a:txBody>
                  <a:tcPr marL="7884" marR="7884" marT="78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t"/>
                      <a:r>
                        <a:rPr lang="en-US" sz="1200" b="0" i="0" u="none" strike="noStrike">
                          <a:effectLst/>
                          <a:latin typeface="Times New Roman"/>
                        </a:rPr>
                        <a:t>Cost:                               </a:t>
                      </a:r>
                    </a:p>
                  </a:txBody>
                  <a:tcPr marL="7884" marR="7884" marT="7884"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1" i="0" u="none" strike="noStrike">
                          <a:solidFill>
                            <a:srgbClr val="3366FF"/>
                          </a:solidFill>
                          <a:effectLst/>
                          <a:latin typeface="Times New Roman"/>
                        </a:rPr>
                        <a:t> </a:t>
                      </a:r>
                    </a:p>
                  </a:txBody>
                  <a:tcPr marL="7884" marR="7884" marT="7884"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86">
                <a:tc gridSpan="6">
                  <a:txBody>
                    <a:bodyPr/>
                    <a:lstStyle/>
                    <a:p>
                      <a:pPr algn="l" fontAlgn="t"/>
                      <a:r>
                        <a:rPr lang="en-US" sz="1200" b="0" i="0" u="none" strike="noStrike" dirty="0">
                          <a:effectLst/>
                          <a:latin typeface="Times New Roman"/>
                        </a:rPr>
                        <a:t>6. Current Maximum Fringe Benefit Cost for Salaried Employees:</a:t>
                      </a:r>
                    </a:p>
                  </a:txBody>
                  <a:tcPr marL="7884" marR="7884" marT="788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178">
                <a:tc gridSpan="3">
                  <a:txBody>
                    <a:bodyPr/>
                    <a:lstStyle/>
                    <a:p>
                      <a:pPr algn="ctr" fontAlgn="t"/>
                      <a:r>
                        <a:rPr lang="en-US" sz="1200" b="1" i="0" u="none" strike="noStrike" dirty="0">
                          <a:effectLst/>
                          <a:latin typeface="Times New Roman"/>
                        </a:rPr>
                        <a:t>COMPONENT</a:t>
                      </a:r>
                    </a:p>
                  </a:txBody>
                  <a:tcPr marL="7884" marR="7884" marT="788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t"/>
                      <a:r>
                        <a:rPr lang="en-US" sz="1200" b="1" i="0" u="none" strike="noStrike" dirty="0">
                          <a:effectLst/>
                          <a:latin typeface="Times New Roman"/>
                        </a:rPr>
                        <a:t>% OF BASE SALARY</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0186">
                <a:tc>
                  <a:txBody>
                    <a:bodyPr/>
                    <a:lstStyle/>
                    <a:p>
                      <a:pPr algn="l" fontAlgn="t"/>
                      <a:r>
                        <a:rPr lang="en-US" sz="1200" b="0" i="0" u="none" strike="noStrike" dirty="0" smtClean="0">
                          <a:effectLst/>
                          <a:latin typeface="Times New Roman"/>
                        </a:rPr>
                        <a:t>  a</a:t>
                      </a:r>
                      <a:r>
                        <a:rPr lang="en-US" sz="1200" b="0" i="0" u="none" strike="noStrike" dirty="0">
                          <a:effectLst/>
                          <a:latin typeface="Times New Roman"/>
                        </a:rPr>
                        <a:t>)</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effectLst/>
                          <a:latin typeface="Times New Roman"/>
                        </a:rPr>
                        <a:t>Social Security</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 </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0186">
                <a:tc>
                  <a:txBody>
                    <a:bodyPr/>
                    <a:lstStyle/>
                    <a:p>
                      <a:pPr algn="l" fontAlgn="t"/>
                      <a:r>
                        <a:rPr lang="en-US" sz="1200" b="0" i="0" u="none" strike="noStrike" dirty="0" smtClean="0">
                          <a:effectLst/>
                          <a:latin typeface="Times New Roman"/>
                        </a:rPr>
                        <a:t>  b</a:t>
                      </a:r>
                      <a:r>
                        <a:rPr lang="en-US" sz="1200" b="0" i="0" u="none" strike="noStrike" dirty="0">
                          <a:effectLst/>
                          <a:latin typeface="Times New Roman"/>
                        </a:rPr>
                        <a:t>)</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effectLst/>
                          <a:latin typeface="Times New Roman"/>
                        </a:rPr>
                        <a:t>Health Insurance</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 </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0186">
                <a:tc>
                  <a:txBody>
                    <a:bodyPr/>
                    <a:lstStyle/>
                    <a:p>
                      <a:pPr algn="l" fontAlgn="t"/>
                      <a:r>
                        <a:rPr lang="en-US" sz="1200" b="0" i="0" u="none" strike="noStrike" dirty="0" smtClean="0">
                          <a:effectLst/>
                          <a:latin typeface="Times New Roman"/>
                        </a:rPr>
                        <a:t>  c</a:t>
                      </a:r>
                      <a:r>
                        <a:rPr lang="en-US" sz="1200" b="0" i="0" u="none" strike="noStrike" dirty="0">
                          <a:effectLst/>
                          <a:latin typeface="Times New Roman"/>
                        </a:rPr>
                        <a:t>)</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effectLst/>
                          <a:latin typeface="Times New Roman"/>
                        </a:rPr>
                        <a:t>Vacation</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 </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0186">
                <a:tc>
                  <a:txBody>
                    <a:bodyPr/>
                    <a:lstStyle/>
                    <a:p>
                      <a:pPr algn="l" fontAlgn="t"/>
                      <a:r>
                        <a:rPr lang="en-US" sz="1200" b="0" i="0" u="none" strike="noStrike" dirty="0" smtClean="0">
                          <a:effectLst/>
                          <a:latin typeface="Times New Roman"/>
                        </a:rPr>
                        <a:t>  d</a:t>
                      </a:r>
                      <a:r>
                        <a:rPr lang="en-US" sz="1200" b="0" i="0" u="none" strike="noStrike" dirty="0">
                          <a:effectLst/>
                          <a:latin typeface="Times New Roman"/>
                        </a:rPr>
                        <a:t>)</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effectLst/>
                          <a:latin typeface="Times New Roman"/>
                        </a:rPr>
                        <a:t>Holidays</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 </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0186">
                <a:tc>
                  <a:txBody>
                    <a:bodyPr/>
                    <a:lstStyle/>
                    <a:p>
                      <a:pPr algn="l" fontAlgn="t"/>
                      <a:r>
                        <a:rPr lang="en-US" sz="1200" b="0" i="0" u="none" strike="noStrike" dirty="0" smtClean="0">
                          <a:effectLst/>
                          <a:latin typeface="Times New Roman"/>
                        </a:rPr>
                        <a:t>  e</a:t>
                      </a:r>
                      <a:r>
                        <a:rPr lang="en-US" sz="1200" b="0" i="0" u="none" strike="noStrike" dirty="0">
                          <a:effectLst/>
                          <a:latin typeface="Times New Roman"/>
                        </a:rPr>
                        <a:t>)</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effectLst/>
                          <a:latin typeface="Times New Roman"/>
                        </a:rPr>
                        <a:t>Sick Pay-Company Allowance</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 </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0186">
                <a:tc>
                  <a:txBody>
                    <a:bodyPr/>
                    <a:lstStyle/>
                    <a:p>
                      <a:pPr algn="l" fontAlgn="t"/>
                      <a:r>
                        <a:rPr lang="en-US" sz="1200" b="0" i="0" u="none" strike="noStrike" dirty="0" smtClean="0">
                          <a:effectLst/>
                          <a:latin typeface="Times New Roman"/>
                        </a:rPr>
                        <a:t>  f</a:t>
                      </a:r>
                      <a:r>
                        <a:rPr lang="en-US" sz="1200" b="0" i="0" u="none" strike="noStrike" dirty="0">
                          <a:effectLst/>
                          <a:latin typeface="Times New Roman"/>
                        </a:rPr>
                        <a:t>)</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effectLst/>
                          <a:latin typeface="Times New Roman"/>
                        </a:rPr>
                        <a:t>Retirement Plan-Company Contribution</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 </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0186">
                <a:tc>
                  <a:txBody>
                    <a:bodyPr/>
                    <a:lstStyle/>
                    <a:p>
                      <a:pPr algn="l" fontAlgn="t"/>
                      <a:r>
                        <a:rPr lang="en-US" sz="1200" b="0" i="0" u="none" strike="noStrike" dirty="0" smtClean="0">
                          <a:effectLst/>
                          <a:latin typeface="Times New Roman"/>
                        </a:rPr>
                        <a:t>  g</a:t>
                      </a:r>
                      <a:r>
                        <a:rPr lang="en-US" sz="1200" b="0" i="0" u="none" strike="noStrike" dirty="0">
                          <a:effectLst/>
                          <a:latin typeface="Times New Roman"/>
                        </a:rPr>
                        <a:t>)</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effectLst/>
                          <a:latin typeface="Times New Roman"/>
                        </a:rPr>
                        <a:t>Savings Plan-Company Contribution</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 </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0186">
                <a:tc>
                  <a:txBody>
                    <a:bodyPr/>
                    <a:lstStyle/>
                    <a:p>
                      <a:pPr algn="l" fontAlgn="t"/>
                      <a:r>
                        <a:rPr lang="en-US" sz="1200" b="0" i="0" u="none" strike="noStrike" dirty="0" smtClean="0">
                          <a:effectLst/>
                          <a:latin typeface="Times New Roman"/>
                        </a:rPr>
                        <a:t>  h</a:t>
                      </a:r>
                      <a:r>
                        <a:rPr lang="en-US" sz="1200" b="0" i="0" u="none" strike="noStrike" dirty="0">
                          <a:effectLst/>
                          <a:latin typeface="Times New Roman"/>
                        </a:rPr>
                        <a:t>)</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dirty="0">
                          <a:effectLst/>
                          <a:latin typeface="Times New Roman"/>
                        </a:rPr>
                        <a:t>Insurance-Company Contribution</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 </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0186">
                <a:tc>
                  <a:txBody>
                    <a:bodyPr/>
                    <a:lstStyle/>
                    <a:p>
                      <a:pPr algn="l" fontAlgn="t"/>
                      <a:r>
                        <a:rPr lang="en-US" sz="1200" b="0" i="0" u="none" strike="noStrike" dirty="0" smtClean="0">
                          <a:effectLst/>
                          <a:latin typeface="Times New Roman"/>
                        </a:rPr>
                        <a:t>  </a:t>
                      </a:r>
                      <a:r>
                        <a:rPr lang="en-US" sz="1200" b="0" i="0" u="none" strike="noStrike" dirty="0" err="1" smtClean="0">
                          <a:effectLst/>
                          <a:latin typeface="Times New Roman"/>
                        </a:rPr>
                        <a:t>i</a:t>
                      </a:r>
                      <a:r>
                        <a:rPr lang="en-US" sz="1200" b="0" i="0" u="none" strike="noStrike" dirty="0">
                          <a:effectLst/>
                          <a:latin typeface="Times New Roman"/>
                        </a:rPr>
                        <a:t>)</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effectLst/>
                          <a:latin typeface="Times New Roman"/>
                        </a:rPr>
                        <a:t>Federal/State Unemployment Insurance</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 </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31259">
                <a:tc>
                  <a:txBody>
                    <a:bodyPr/>
                    <a:lstStyle/>
                    <a:p>
                      <a:pPr algn="l" fontAlgn="t"/>
                      <a:r>
                        <a:rPr lang="en-US" sz="1200" b="0" i="0" u="none" strike="noStrike" dirty="0" smtClean="0">
                          <a:effectLst/>
                          <a:latin typeface="Times New Roman"/>
                        </a:rPr>
                        <a:t>  j</a:t>
                      </a:r>
                      <a:r>
                        <a:rPr lang="en-US" sz="1200" b="0" i="0" u="none" strike="noStrike" dirty="0">
                          <a:effectLst/>
                          <a:latin typeface="Times New Roman"/>
                        </a:rPr>
                        <a:t>)</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effectLst/>
                          <a:latin typeface="Times New Roman"/>
                        </a:rPr>
                        <a:t>Bonuses/Supplemental Compensation (Annual)</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 </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0186">
                <a:tc>
                  <a:txBody>
                    <a:bodyPr/>
                    <a:lstStyle/>
                    <a:p>
                      <a:pPr algn="l" fontAlgn="t"/>
                      <a:r>
                        <a:rPr lang="en-US" sz="1200" b="0" i="0" u="none" strike="noStrike">
                          <a:effectLst/>
                          <a:latin typeface="Times New Roman"/>
                        </a:rPr>
                        <a:t>k)</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dirty="0" smtClean="0">
                          <a:effectLst/>
                          <a:latin typeface="Times New Roman"/>
                        </a:rPr>
                        <a:t>Worker's </a:t>
                      </a:r>
                      <a:r>
                        <a:rPr lang="en-US" sz="1200" b="0" i="0" u="none" strike="noStrike" dirty="0">
                          <a:effectLst/>
                          <a:latin typeface="Times New Roman"/>
                        </a:rPr>
                        <a:t>Compensation</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 </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31259">
                <a:tc>
                  <a:txBody>
                    <a:bodyPr/>
                    <a:lstStyle/>
                    <a:p>
                      <a:pPr algn="l" fontAlgn="t"/>
                      <a:r>
                        <a:rPr lang="en-US" sz="1200" b="0" i="0" u="none" strike="noStrike">
                          <a:effectLst/>
                          <a:latin typeface="Times New Roman"/>
                        </a:rPr>
                        <a:t>l)</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n-US" sz="1200" b="0" i="0" u="none" strike="noStrike">
                          <a:effectLst/>
                          <a:latin typeface="Times New Roman"/>
                        </a:rPr>
                        <a:t>Safety/Development Training (2d/Mo Max)</a:t>
                      </a:r>
                    </a:p>
                  </a:txBody>
                  <a:tcPr marL="7884" marR="7884" marT="788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l" fontAlgn="t"/>
                      <a:r>
                        <a:rPr lang="en-US" sz="1200" b="1" i="0" u="none" strike="noStrike" dirty="0">
                          <a:solidFill>
                            <a:srgbClr val="3366FF"/>
                          </a:solidFill>
                          <a:effectLst/>
                          <a:latin typeface="Times New Roman"/>
                        </a:rPr>
                        <a:t>Hours paid with prior </a:t>
                      </a:r>
                      <a:r>
                        <a:rPr lang="en-US" sz="1200" b="1" i="0" u="none" strike="noStrike" dirty="0" err="1">
                          <a:solidFill>
                            <a:srgbClr val="3366FF"/>
                          </a:solidFill>
                          <a:effectLst/>
                          <a:latin typeface="Times New Roman"/>
                        </a:rPr>
                        <a:t>app'l</a:t>
                      </a:r>
                      <a:r>
                        <a:rPr lang="en-US" sz="1200" b="1" i="0" u="none" strike="noStrike" dirty="0">
                          <a:solidFill>
                            <a:srgbClr val="3366FF"/>
                          </a:solidFill>
                          <a:effectLst/>
                          <a:latin typeface="Times New Roman"/>
                        </a:rPr>
                        <a:t> of PM</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0186">
                <a:tc gridSpan="3">
                  <a:txBody>
                    <a:bodyPr/>
                    <a:lstStyle/>
                    <a:p>
                      <a:pPr algn="r" fontAlgn="t"/>
                      <a:r>
                        <a:rPr lang="en-US" sz="1200" b="0" i="0" u="none" strike="noStrike">
                          <a:effectLst/>
                          <a:latin typeface="Times New Roman"/>
                        </a:rPr>
                        <a:t>Total Fringe Benefit Cost</a:t>
                      </a:r>
                    </a:p>
                  </a:txBody>
                  <a:tcPr marL="7884" marR="7884" marT="7884"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r" fontAlgn="t"/>
                      <a:r>
                        <a:rPr lang="en-US" sz="1200" b="1" i="0" u="none" strike="noStrike" dirty="0">
                          <a:solidFill>
                            <a:srgbClr val="3366FF"/>
                          </a:solidFill>
                          <a:effectLst/>
                          <a:latin typeface="Times New Roman"/>
                        </a:rPr>
                        <a:t>0%</a:t>
                      </a:r>
                    </a:p>
                  </a:txBody>
                  <a:tcPr marL="7884" marR="7884" marT="7884"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853418">
                <a:tc gridSpan="2">
                  <a:txBody>
                    <a:bodyPr/>
                    <a:lstStyle/>
                    <a:p>
                      <a:pPr algn="l" fontAlgn="t"/>
                      <a:r>
                        <a:rPr lang="en-US" sz="1200" b="1" i="0" u="none" strike="noStrike">
                          <a:effectLst/>
                          <a:latin typeface="Times New Roman"/>
                        </a:rPr>
                        <a:t>NOTE:</a:t>
                      </a:r>
                    </a:p>
                  </a:txBody>
                  <a:tcPr marL="7884" marR="7884" marT="7884" marB="0">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l" fontAlgn="t"/>
                      <a:r>
                        <a:rPr lang="en-US" sz="1200" b="0" i="0" u="none" strike="noStrike" dirty="0">
                          <a:effectLst/>
                          <a:latin typeface="Times New Roman"/>
                        </a:rPr>
                        <a:t>Fringe benefit costs are to include all payroll related taxes.  Fringe benefit costs are subject to audit.  The above fringe benefit component list is a representative sample.  Add or delete components as appropriate.</a:t>
                      </a:r>
                    </a:p>
                  </a:txBody>
                  <a:tcPr marL="7884" marR="7884" marT="7884" marB="0">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891602603"/>
      </p:ext>
    </p:extLst>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914400" y="685800"/>
            <a:ext cx="7315200" cy="914400"/>
          </a:xfrm>
        </p:spPr>
        <p:txBody>
          <a:bodyPr/>
          <a:lstStyle/>
          <a:p>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654339" name="Rectangle 3"/>
          <p:cNvSpPr>
            <a:spLocks noGrp="1" noChangeArrowheads="1"/>
          </p:cNvSpPr>
          <p:nvPr>
            <p:ph idx="1"/>
          </p:nvPr>
        </p:nvSpPr>
        <p:spPr>
          <a:xfrm>
            <a:off x="381000" y="1828800"/>
            <a:ext cx="8229600" cy="4733925"/>
          </a:xfrm>
        </p:spPr>
        <p:txBody>
          <a:bodyPr/>
          <a:lstStyle/>
          <a:p>
            <a:pPr lvl="1">
              <a:buNone/>
            </a:pP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pPr marL="749300" lvl="1" indent="-352425">
              <a:buFont typeface="Arial" pitchFamily="34" charset="0"/>
              <a:buChar char="•"/>
            </a:pPr>
            <a:r>
              <a:rPr lang="en-US" sz="1800" i="0" dirty="0" smtClean="0">
                <a:latin typeface="Verdana" panose="020B0604030504040204" pitchFamily="34" charset="0"/>
                <a:ea typeface="Verdana" panose="020B0604030504040204" pitchFamily="34" charset="0"/>
                <a:cs typeface="Verdana" panose="020B0604030504040204" pitchFamily="34" charset="0"/>
              </a:rPr>
              <a:t>A separate and </a:t>
            </a:r>
            <a:r>
              <a:rPr lang="en-US" sz="1800" i="0" u="sng" dirty="0" smtClean="0">
                <a:latin typeface="Verdana" panose="020B0604030504040204" pitchFamily="34" charset="0"/>
                <a:ea typeface="Verdana" panose="020B0604030504040204" pitchFamily="34" charset="0"/>
                <a:cs typeface="Verdana" panose="020B0604030504040204" pitchFamily="34" charset="0"/>
              </a:rPr>
              <a:t>reduced</a:t>
            </a:r>
            <a:r>
              <a:rPr lang="en-US" sz="1800" i="0" dirty="0" smtClean="0">
                <a:latin typeface="Verdana" panose="020B0604030504040204" pitchFamily="34" charset="0"/>
                <a:ea typeface="Verdana" panose="020B0604030504040204" pitchFamily="34" charset="0"/>
                <a:cs typeface="Verdana" panose="020B0604030504040204" pitchFamily="34" charset="0"/>
              </a:rPr>
              <a:t> Payroll Overhead Rate should be identified and approved  for CM Contracted Employees. </a:t>
            </a:r>
          </a:p>
          <a:p>
            <a:pPr lvl="1">
              <a:buNone/>
            </a:pP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pPr marL="746125" indent="-349250">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If the CM </a:t>
            </a:r>
            <a:r>
              <a:rPr lang="en-US" sz="1800" dirty="0">
                <a:latin typeface="Verdana" panose="020B0604030504040204" pitchFamily="34" charset="0"/>
                <a:ea typeface="Verdana" panose="020B0604030504040204" pitchFamily="34" charset="0"/>
                <a:cs typeface="Verdana" panose="020B0604030504040204" pitchFamily="34" charset="0"/>
              </a:rPr>
              <a:t>Payroll Overhead is </a:t>
            </a:r>
            <a:r>
              <a:rPr lang="en-US" sz="1800" dirty="0" smtClean="0">
                <a:latin typeface="Verdana" panose="020B0604030504040204" pitchFamily="34" charset="0"/>
                <a:ea typeface="Verdana" panose="020B0604030504040204" pitchFamily="34" charset="0"/>
                <a:cs typeface="Verdana" panose="020B0604030504040204" pitchFamily="34" charset="0"/>
              </a:rPr>
              <a:t>overstated, the project will be overcharged because the </a:t>
            </a:r>
            <a:r>
              <a:rPr lang="en-US" sz="1800" u="sng" dirty="0" smtClean="0">
                <a:latin typeface="Verdana" panose="020B0604030504040204" pitchFamily="34" charset="0"/>
                <a:ea typeface="Verdana" panose="020B0604030504040204" pitchFamily="34" charset="0"/>
                <a:cs typeface="Verdana" panose="020B0604030504040204" pitchFamily="34" charset="0"/>
              </a:rPr>
              <a:t>CM did not incur these costs</a:t>
            </a:r>
            <a:r>
              <a:rPr lang="en-US" sz="1800" dirty="0" smtClean="0">
                <a:latin typeface="Verdana" panose="020B0604030504040204" pitchFamily="34" charset="0"/>
                <a:ea typeface="Verdana" panose="020B0604030504040204" pitchFamily="34" charset="0"/>
                <a:cs typeface="Verdana" panose="020B0604030504040204" pitchFamily="34" charset="0"/>
              </a:rPr>
              <a:t>.</a:t>
            </a:r>
          </a:p>
          <a:p>
            <a:pPr marL="746125" indent="-349250">
              <a:buFont typeface="Arial"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746125" indent="-349250">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Most Payroll Overheads should not be applied to Premium Hours.</a:t>
            </a:r>
          </a:p>
          <a:p>
            <a:pPr>
              <a:buNone/>
            </a:pPr>
            <a:endParaRPr lang="en-US" sz="1800" dirty="0">
              <a:latin typeface="Calibri" pitchFamily="34" charset="0"/>
              <a:cs typeface="Arial" pitchFamily="34" charset="0"/>
            </a:endParaRPr>
          </a:p>
          <a:p>
            <a:pPr>
              <a:buNone/>
            </a:pPr>
            <a:r>
              <a:rPr lang="en-US" sz="1800" dirty="0">
                <a:latin typeface="Calibri" pitchFamily="34" charset="0"/>
                <a:cs typeface="Arial" pitchFamily="34" charset="0"/>
              </a:rPr>
              <a:t>	</a:t>
            </a:r>
          </a:p>
          <a:p>
            <a:pPr>
              <a:spcAft>
                <a:spcPct val="15000"/>
              </a:spcAft>
            </a:pPr>
            <a:endParaRPr lang="en-US" sz="30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0"/>
            <a:ext cx="8001000" cy="914400"/>
          </a:xfrm>
        </p:spPr>
        <p:txBody>
          <a:bodyPr/>
          <a:lstStyle/>
          <a:p>
            <a:r>
              <a:rPr lang="en-US" dirty="0"/>
              <a:t>Safety Briefing</a:t>
            </a:r>
            <a:br>
              <a:rPr lang="en-US" dirty="0"/>
            </a:br>
            <a:r>
              <a:rPr lang="en-US" dirty="0"/>
              <a:t>Do Not Do This</a:t>
            </a:r>
          </a:p>
        </p:txBody>
      </p:sp>
      <p:pic>
        <p:nvPicPr>
          <p:cNvPr id="4" name="Content Placeholder 3" descr="men-safety-fails-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600201"/>
            <a:ext cx="4648200" cy="4724400"/>
          </a:xfrm>
          <a:prstGeom prst="rect">
            <a:avLst/>
          </a:prstGeom>
          <a:noFill/>
          <a:ln>
            <a:noFill/>
          </a:ln>
        </p:spPr>
      </p:pic>
    </p:spTree>
    <p:extLst>
      <p:ext uri="{BB962C8B-B14F-4D97-AF65-F5344CB8AC3E}">
        <p14:creationId xmlns:p14="http://schemas.microsoft.com/office/powerpoint/2010/main" val="2795934233"/>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914401" y="457200"/>
            <a:ext cx="7315200" cy="685800"/>
          </a:xfrm>
        </p:spPr>
        <p:txBody>
          <a:bodyPr/>
          <a:lstStyle/>
          <a:p>
            <a:r>
              <a:rPr lang="en-US" sz="4000" u="sng" dirty="0" smtClean="0">
                <a:effectLst/>
              </a:rPr>
              <a:t/>
            </a:r>
            <a:br>
              <a:rPr lang="en-US" sz="4000" u="sng" dirty="0" smtClean="0">
                <a:effectLst/>
              </a:rPr>
            </a:br>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r>
              <a:rPr lang="en-US" sz="4000" dirty="0" smtClean="0">
                <a:effectLst/>
              </a:rPr>
              <a:t/>
            </a:r>
            <a:br>
              <a:rPr lang="en-US" sz="4000" dirty="0" smtClean="0">
                <a:effectLst/>
              </a:rPr>
            </a:br>
            <a:endParaRPr lang="en-US" sz="3800" dirty="0">
              <a:effectLst/>
            </a:endParaRPr>
          </a:p>
        </p:txBody>
      </p:sp>
      <p:sp>
        <p:nvSpPr>
          <p:cNvPr id="656387" name="Rectangle 3"/>
          <p:cNvSpPr>
            <a:spLocks noGrp="1" noChangeArrowheads="1"/>
          </p:cNvSpPr>
          <p:nvPr>
            <p:ph idx="1"/>
          </p:nvPr>
        </p:nvSpPr>
        <p:spPr>
          <a:xfrm>
            <a:off x="381000" y="1371600"/>
            <a:ext cx="8515350" cy="5105400"/>
          </a:xfrm>
        </p:spPr>
        <p:txBody>
          <a:bodyPr/>
          <a:lstStyle/>
          <a:p>
            <a:pPr algn="ctr">
              <a:lnSpc>
                <a:spcPct val="100000"/>
              </a:lnSpc>
              <a:buNone/>
            </a:pPr>
            <a:r>
              <a:rPr lang="en-US" sz="1800" u="sng" dirty="0" smtClean="0">
                <a:latin typeface="Verdana" panose="020B0604030504040204" pitchFamily="34" charset="0"/>
                <a:ea typeface="Verdana" panose="020B0604030504040204" pitchFamily="34" charset="0"/>
                <a:cs typeface="Verdana" panose="020B0604030504040204" pitchFamily="34" charset="0"/>
              </a:rPr>
              <a:t>Examples of Excessive CM Overhead Charged To The Project </a:t>
            </a:r>
          </a:p>
          <a:p>
            <a:pPr algn="ctr">
              <a:lnSpc>
                <a:spcPct val="100000"/>
              </a:lnSpc>
              <a:buNone/>
            </a:pPr>
            <a:r>
              <a:rPr lang="en-US" sz="1800" dirty="0" smtClean="0">
                <a:latin typeface="Verdana" panose="020B0604030504040204" pitchFamily="34" charset="0"/>
                <a:ea typeface="Verdana" panose="020B0604030504040204" pitchFamily="34" charset="0"/>
                <a:cs typeface="Verdana" panose="020B0604030504040204" pitchFamily="34" charset="0"/>
              </a:rPr>
              <a:t>Some Items May Be Specific To The U.S.</a:t>
            </a:r>
          </a:p>
          <a:p>
            <a:pPr>
              <a:lnSpc>
                <a:spcPct val="100000"/>
              </a:lnSpc>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a:latin typeface="Verdana" panose="020B0604030504040204" pitchFamily="34" charset="0"/>
                <a:ea typeface="Verdana" panose="020B0604030504040204" pitchFamily="34" charset="0"/>
                <a:cs typeface="Verdana" panose="020B0604030504040204" pitchFamily="34" charset="0"/>
              </a:rPr>
              <a:t>Example – Social Security:</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The  CM bills for FICA beyond the established taxable salary for each employee.</a:t>
            </a:r>
            <a:endParaRPr lang="en-US" sz="1800" dirty="0">
              <a:latin typeface="Verdana" panose="020B0604030504040204" pitchFamily="34" charset="0"/>
              <a:ea typeface="Verdana" panose="020B0604030504040204" pitchFamily="34" charset="0"/>
              <a:cs typeface="Verdana" panose="020B0604030504040204" pitchFamily="34" charset="0"/>
            </a:endParaRPr>
          </a:p>
          <a:p>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Example </a:t>
            </a:r>
            <a:r>
              <a:rPr lang="en-US" sz="1800" dirty="0">
                <a:latin typeface="Verdana" panose="020B0604030504040204" pitchFamily="34" charset="0"/>
                <a:ea typeface="Verdana" panose="020B0604030504040204" pitchFamily="34" charset="0"/>
                <a:cs typeface="Verdana" panose="020B0604030504040204" pitchFamily="34" charset="0"/>
              </a:rPr>
              <a:t>- Health Insurance:</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CM Health Insurance costs are charged for CM employees who are not eligible or do not  participate in the CM Health </a:t>
            </a:r>
            <a:r>
              <a:rPr lang="en-US" sz="1800" dirty="0">
                <a:latin typeface="Verdana" panose="020B0604030504040204" pitchFamily="34" charset="0"/>
                <a:ea typeface="Verdana" panose="020B0604030504040204" pitchFamily="34" charset="0"/>
                <a:cs typeface="Verdana" panose="020B0604030504040204" pitchFamily="34" charset="0"/>
              </a:rPr>
              <a:t>Care Program. </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Total cost of Health Care is overstated. </a:t>
            </a:r>
            <a:endParaRPr lang="en-US" sz="1800" dirty="0">
              <a:latin typeface="Verdana" panose="020B0604030504040204" pitchFamily="34" charset="0"/>
              <a:ea typeface="Verdana" panose="020B0604030504040204" pitchFamily="34" charset="0"/>
              <a:cs typeface="Verdana" panose="020B0604030504040204" pitchFamily="34" charset="0"/>
            </a:endParaRPr>
          </a:p>
          <a:p>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Example </a:t>
            </a:r>
            <a:r>
              <a:rPr lang="en-US" sz="1800" dirty="0">
                <a:latin typeface="Verdana" panose="020B0604030504040204" pitchFamily="34" charset="0"/>
                <a:ea typeface="Verdana" panose="020B0604030504040204" pitchFamily="34" charset="0"/>
                <a:cs typeface="Verdana" panose="020B0604030504040204" pitchFamily="34" charset="0"/>
              </a:rPr>
              <a:t>– Vacation:</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CM employees are not eligible to receive CM vacation benefits.  </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CM </a:t>
            </a:r>
            <a:r>
              <a:rPr lang="en-US" sz="1800" dirty="0">
                <a:latin typeface="Verdana" panose="020B0604030504040204" pitchFamily="34" charset="0"/>
                <a:ea typeface="Verdana" panose="020B0604030504040204" pitchFamily="34" charset="0"/>
                <a:cs typeface="Verdana" panose="020B0604030504040204" pitchFamily="34" charset="0"/>
              </a:rPr>
              <a:t>Vacation Payroll Overhead Rate </a:t>
            </a:r>
            <a:r>
              <a:rPr lang="en-US" sz="1800" dirty="0" smtClean="0">
                <a:latin typeface="Verdana" panose="020B0604030504040204" pitchFamily="34" charset="0"/>
                <a:ea typeface="Verdana" panose="020B0604030504040204" pitchFamily="34" charset="0"/>
                <a:cs typeface="Verdana" panose="020B0604030504040204" pitchFamily="34" charset="0"/>
              </a:rPr>
              <a:t>overstates the number of vacation weeks employees are entitled to receive.  </a:t>
            </a:r>
            <a:endParaRPr lang="en-US"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buNone/>
            </a:pPr>
            <a:endParaRPr lang="en-US" sz="1600" dirty="0" smtClean="0"/>
          </a:p>
          <a:p>
            <a:pPr>
              <a:lnSpc>
                <a:spcPct val="100000"/>
              </a:lnSpc>
              <a:buNone/>
            </a:pPr>
            <a:endParaRPr lang="en-US" sz="3000" dirty="0"/>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762000" y="381000"/>
            <a:ext cx="7467601" cy="457200"/>
          </a:xfrm>
        </p:spPr>
        <p:txBody>
          <a:bodyPr/>
          <a:lstStyle/>
          <a:p>
            <a:r>
              <a:rPr lang="en-US" sz="4000" u="sng" dirty="0" smtClean="0">
                <a:effectLst/>
              </a:rPr>
              <a:t/>
            </a:r>
            <a:br>
              <a:rPr lang="en-US" sz="4000" u="sng" dirty="0" smtClean="0">
                <a:effectLst/>
              </a:rPr>
            </a:br>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r>
              <a:rPr lang="en-US" sz="4000" dirty="0" smtClean="0">
                <a:effectLst/>
                <a:latin typeface="Verdana" panose="020B0604030504040204" pitchFamily="34" charset="0"/>
                <a:ea typeface="Verdana" panose="020B0604030504040204" pitchFamily="34" charset="0"/>
                <a:cs typeface="Verdana" panose="020B0604030504040204" pitchFamily="34" charset="0"/>
              </a:rPr>
              <a:t/>
            </a:r>
            <a:br>
              <a:rPr lang="en-US" sz="4000" dirty="0" smtClean="0">
                <a:effectLst/>
                <a:latin typeface="Verdana" panose="020B0604030504040204" pitchFamily="34" charset="0"/>
                <a:ea typeface="Verdana" panose="020B0604030504040204" pitchFamily="34" charset="0"/>
                <a:cs typeface="Verdana" panose="020B0604030504040204" pitchFamily="34" charset="0"/>
              </a:rPr>
            </a:br>
            <a:endParaRPr lang="en-US" sz="38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58435" name="Rectangle 3"/>
          <p:cNvSpPr>
            <a:spLocks noGrp="1" noChangeArrowheads="1"/>
          </p:cNvSpPr>
          <p:nvPr>
            <p:ph idx="1"/>
          </p:nvPr>
        </p:nvSpPr>
        <p:spPr>
          <a:xfrm>
            <a:off x="609600" y="1066800"/>
            <a:ext cx="8077200" cy="5038725"/>
          </a:xfrm>
        </p:spPr>
        <p:txBody>
          <a:bodyPr/>
          <a:lstStyle/>
          <a:p>
            <a:pPr algn="ctr">
              <a:lnSpc>
                <a:spcPct val="100000"/>
              </a:lnSpc>
              <a:buNone/>
            </a:pPr>
            <a:r>
              <a:rPr lang="en-US" sz="1800" u="sng" dirty="0" smtClean="0">
                <a:latin typeface="Verdana" panose="020B0604030504040204" pitchFamily="34" charset="0"/>
                <a:ea typeface="Verdana" panose="020B0604030504040204" pitchFamily="34" charset="0"/>
                <a:cs typeface="Verdana" panose="020B0604030504040204" pitchFamily="34" charset="0"/>
              </a:rPr>
              <a:t>Examples of Excessive CM Overhead Charged To The Project: </a:t>
            </a:r>
          </a:p>
          <a:p>
            <a:pPr algn="ctr">
              <a:buNone/>
            </a:pPr>
            <a:r>
              <a:rPr lang="en-US" sz="1800" dirty="0" smtClean="0">
                <a:latin typeface="Verdana" panose="020B0604030504040204" pitchFamily="34" charset="0"/>
                <a:ea typeface="Verdana" panose="020B0604030504040204" pitchFamily="34" charset="0"/>
                <a:cs typeface="Verdana" panose="020B0604030504040204" pitchFamily="34" charset="0"/>
              </a:rPr>
              <a:t>Some Items May Be Specific To The U.S.</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Example </a:t>
            </a:r>
            <a:r>
              <a:rPr lang="en-US" sz="1800" dirty="0">
                <a:latin typeface="Verdana" panose="020B0604030504040204" pitchFamily="34" charset="0"/>
                <a:ea typeface="Verdana" panose="020B0604030504040204" pitchFamily="34" charset="0"/>
                <a:cs typeface="Verdana" panose="020B0604030504040204" pitchFamily="34" charset="0"/>
              </a:rPr>
              <a:t>- Holidays:</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The </a:t>
            </a:r>
            <a:r>
              <a:rPr lang="en-US" sz="1800" dirty="0">
                <a:latin typeface="Verdana" panose="020B0604030504040204" pitchFamily="34" charset="0"/>
                <a:ea typeface="Verdana" panose="020B0604030504040204" pitchFamily="34" charset="0"/>
                <a:cs typeface="Verdana" panose="020B0604030504040204" pitchFamily="34" charset="0"/>
              </a:rPr>
              <a:t>CM Holiday Payroll Overhead Rate </a:t>
            </a:r>
            <a:r>
              <a:rPr lang="en-US" sz="1800" dirty="0" smtClean="0">
                <a:latin typeface="Verdana" panose="020B0604030504040204" pitchFamily="34" charset="0"/>
                <a:ea typeface="Verdana" panose="020B0604030504040204" pitchFamily="34" charset="0"/>
                <a:cs typeface="Verdana" panose="020B0604030504040204" pitchFamily="34" charset="0"/>
              </a:rPr>
              <a:t>is </a:t>
            </a:r>
            <a:r>
              <a:rPr lang="en-US" sz="1800" dirty="0">
                <a:latin typeface="Verdana" panose="020B0604030504040204" pitchFamily="34" charset="0"/>
                <a:ea typeface="Verdana" panose="020B0604030504040204" pitchFamily="34" charset="0"/>
                <a:cs typeface="Verdana" panose="020B0604030504040204" pitchFamily="34" charset="0"/>
              </a:rPr>
              <a:t>applied to CM Contracted employees or </a:t>
            </a:r>
            <a:r>
              <a:rPr lang="en-US" sz="1800" dirty="0" smtClean="0">
                <a:latin typeface="Verdana" panose="020B0604030504040204" pitchFamily="34" charset="0"/>
                <a:ea typeface="Verdana" panose="020B0604030504040204" pitchFamily="34" charset="0"/>
                <a:cs typeface="Verdana" panose="020B0604030504040204" pitchFamily="34" charset="0"/>
              </a:rPr>
              <a:t>is </a:t>
            </a:r>
            <a:r>
              <a:rPr lang="en-US" sz="1800" dirty="0">
                <a:latin typeface="Verdana" panose="020B0604030504040204" pitchFamily="34" charset="0"/>
                <a:ea typeface="Verdana" panose="020B0604030504040204" pitchFamily="34" charset="0"/>
                <a:cs typeface="Verdana" panose="020B0604030504040204" pitchFamily="34" charset="0"/>
              </a:rPr>
              <a:t>not </a:t>
            </a:r>
            <a:r>
              <a:rPr lang="en-US" sz="1800" dirty="0" smtClean="0">
                <a:latin typeface="Verdana" panose="020B0604030504040204" pitchFamily="34" charset="0"/>
                <a:ea typeface="Verdana" panose="020B0604030504040204" pitchFamily="34" charset="0"/>
                <a:cs typeface="Verdana" panose="020B0604030504040204" pitchFamily="34" charset="0"/>
              </a:rPr>
              <a:t>consistent </a:t>
            </a:r>
            <a:r>
              <a:rPr lang="en-US" sz="1800" dirty="0">
                <a:latin typeface="Verdana" panose="020B0604030504040204" pitchFamily="34" charset="0"/>
                <a:ea typeface="Verdana" panose="020B0604030504040204" pitchFamily="34" charset="0"/>
                <a:cs typeface="Verdana" panose="020B0604030504040204" pitchFamily="34" charset="0"/>
              </a:rPr>
              <a:t>with holidays that the CM provides to their employees.  </a:t>
            </a:r>
          </a:p>
          <a:p>
            <a:pPr>
              <a:buNone/>
            </a:pPr>
            <a:r>
              <a:rPr lang="en-US" sz="1800" dirty="0">
                <a:latin typeface="Verdana" panose="020B0604030504040204" pitchFamily="34" charset="0"/>
                <a:ea typeface="Verdana" panose="020B0604030504040204" pitchFamily="34" charset="0"/>
                <a:cs typeface="Verdana" panose="020B0604030504040204" pitchFamily="34" charset="0"/>
              </a:rPr>
              <a:t> </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Example </a:t>
            </a:r>
            <a:r>
              <a:rPr lang="en-US" sz="1800" dirty="0">
                <a:latin typeface="Verdana" panose="020B0604030504040204" pitchFamily="34" charset="0"/>
                <a:ea typeface="Verdana" panose="020B0604030504040204" pitchFamily="34" charset="0"/>
                <a:cs typeface="Verdana" panose="020B0604030504040204" pitchFamily="34" charset="0"/>
              </a:rPr>
              <a:t>– Sick Pay:</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The </a:t>
            </a:r>
            <a:r>
              <a:rPr lang="en-US" sz="1800" dirty="0">
                <a:latin typeface="Verdana" panose="020B0604030504040204" pitchFamily="34" charset="0"/>
                <a:ea typeface="Verdana" panose="020B0604030504040204" pitchFamily="34" charset="0"/>
                <a:cs typeface="Verdana" panose="020B0604030504040204" pitchFamily="34" charset="0"/>
              </a:rPr>
              <a:t>CM Sick Pay Payroll Overhead Rate </a:t>
            </a:r>
            <a:r>
              <a:rPr lang="en-US" sz="1800" dirty="0" smtClean="0">
                <a:latin typeface="Verdana" panose="020B0604030504040204" pitchFamily="34" charset="0"/>
                <a:ea typeface="Verdana" panose="020B0604030504040204" pitchFamily="34" charset="0"/>
                <a:cs typeface="Verdana" panose="020B0604030504040204" pitchFamily="34" charset="0"/>
              </a:rPr>
              <a:t>exceeds the </a:t>
            </a:r>
            <a:r>
              <a:rPr lang="en-US" sz="1800" dirty="0">
                <a:latin typeface="Verdana" panose="020B0604030504040204" pitchFamily="34" charset="0"/>
                <a:ea typeface="Verdana" panose="020B0604030504040204" pitchFamily="34" charset="0"/>
                <a:cs typeface="Verdana" panose="020B0604030504040204" pitchFamily="34" charset="0"/>
              </a:rPr>
              <a:t>actual sick days </a:t>
            </a:r>
            <a:r>
              <a:rPr lang="en-US" sz="1800" dirty="0" smtClean="0">
                <a:latin typeface="Verdana" panose="020B0604030504040204" pitchFamily="34" charset="0"/>
                <a:ea typeface="Verdana" panose="020B0604030504040204" pitchFamily="34" charset="0"/>
                <a:cs typeface="Verdana" panose="020B0604030504040204" pitchFamily="34" charset="0"/>
              </a:rPr>
              <a:t>used </a:t>
            </a:r>
            <a:r>
              <a:rPr lang="en-US" sz="1800" dirty="0">
                <a:latin typeface="Verdana" panose="020B0604030504040204" pitchFamily="34" charset="0"/>
                <a:ea typeface="Verdana" panose="020B0604030504040204" pitchFamily="34" charset="0"/>
                <a:cs typeface="Verdana" panose="020B0604030504040204" pitchFamily="34" charset="0"/>
              </a:rPr>
              <a:t>by CM Employees or </a:t>
            </a:r>
            <a:r>
              <a:rPr lang="en-US" sz="1800" dirty="0" smtClean="0">
                <a:latin typeface="Verdana" panose="020B0604030504040204" pitchFamily="34" charset="0"/>
                <a:ea typeface="Verdana" panose="020B0604030504040204" pitchFamily="34" charset="0"/>
                <a:cs typeface="Verdana" panose="020B0604030504040204" pitchFamily="34" charset="0"/>
              </a:rPr>
              <a:t>is </a:t>
            </a:r>
            <a:r>
              <a:rPr lang="en-US" sz="1800" dirty="0">
                <a:latin typeface="Verdana" panose="020B0604030504040204" pitchFamily="34" charset="0"/>
                <a:ea typeface="Verdana" panose="020B0604030504040204" pitchFamily="34" charset="0"/>
                <a:cs typeface="Verdana" panose="020B0604030504040204" pitchFamily="34" charset="0"/>
              </a:rPr>
              <a:t>applied to CM contracted </a:t>
            </a:r>
            <a:r>
              <a:rPr lang="en-US" sz="1800" dirty="0" smtClean="0">
                <a:latin typeface="Verdana" panose="020B0604030504040204" pitchFamily="34" charset="0"/>
                <a:ea typeface="Verdana" panose="020B0604030504040204" pitchFamily="34" charset="0"/>
                <a:cs typeface="Verdana" panose="020B0604030504040204" pitchFamily="34" charset="0"/>
              </a:rPr>
              <a:t>employees.</a:t>
            </a:r>
            <a:endParaRPr lang="en-US" sz="1800" dirty="0">
              <a:latin typeface="Verdana" panose="020B0604030504040204" pitchFamily="34" charset="0"/>
              <a:ea typeface="Verdana" panose="020B0604030504040204" pitchFamily="34" charset="0"/>
              <a:cs typeface="Verdana" panose="020B0604030504040204" pitchFamily="34" charset="0"/>
            </a:endParaRPr>
          </a:p>
          <a:p>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Example </a:t>
            </a:r>
            <a:r>
              <a:rPr lang="en-US" sz="1800" dirty="0">
                <a:latin typeface="Verdana" panose="020B0604030504040204" pitchFamily="34" charset="0"/>
                <a:ea typeface="Verdana" panose="020B0604030504040204" pitchFamily="34" charset="0"/>
                <a:cs typeface="Verdana" panose="020B0604030504040204" pitchFamily="34" charset="0"/>
              </a:rPr>
              <a:t>– Retirement / Savings Plan:</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Not </a:t>
            </a:r>
            <a:r>
              <a:rPr lang="en-US" sz="1800" dirty="0">
                <a:latin typeface="Verdana" panose="020B0604030504040204" pitchFamily="34" charset="0"/>
                <a:ea typeface="Verdana" panose="020B0604030504040204" pitchFamily="34" charset="0"/>
                <a:cs typeface="Verdana" panose="020B0604030504040204" pitchFamily="34" charset="0"/>
              </a:rPr>
              <a:t>all CM employees </a:t>
            </a:r>
            <a:r>
              <a:rPr lang="en-US" sz="1800" dirty="0" smtClean="0">
                <a:latin typeface="Verdana" panose="020B0604030504040204" pitchFamily="34" charset="0"/>
                <a:ea typeface="Verdana" panose="020B0604030504040204" pitchFamily="34" charset="0"/>
                <a:cs typeface="Verdana" panose="020B0604030504040204" pitchFamily="34" charset="0"/>
              </a:rPr>
              <a:t>participate </a:t>
            </a:r>
            <a:r>
              <a:rPr lang="en-US" sz="1800" dirty="0">
                <a:latin typeface="Verdana" panose="020B0604030504040204" pitchFamily="34" charset="0"/>
                <a:ea typeface="Verdana" panose="020B0604030504040204" pitchFamily="34" charset="0"/>
                <a:cs typeface="Verdana" panose="020B0604030504040204" pitchFamily="34" charset="0"/>
              </a:rPr>
              <a:t>in the Retirement / Savings Plans.  </a:t>
            </a:r>
          </a:p>
          <a:p>
            <a:endParaRPr lang="en-US" sz="1800" dirty="0" smtClean="0"/>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1"/>
            <a:ext cx="7924799" cy="4419599"/>
          </a:xfrm>
        </p:spPr>
        <p:txBody>
          <a:bodyPr/>
          <a:lstStyle/>
          <a:p>
            <a:pPr algn="ctr">
              <a:lnSpc>
                <a:spcPct val="100000"/>
              </a:lnSpc>
              <a:buNone/>
            </a:pPr>
            <a:r>
              <a:rPr lang="en-US" sz="1800" u="sng" dirty="0" smtClean="0">
                <a:latin typeface="Verdana" panose="020B0604030504040204" pitchFamily="34" charset="0"/>
                <a:ea typeface="Verdana" panose="020B0604030504040204" pitchFamily="34" charset="0"/>
                <a:cs typeface="Verdana" panose="020B0604030504040204" pitchFamily="34" charset="0"/>
              </a:rPr>
              <a:t>Examples of Excessive CM Overhead Charged To The Project: </a:t>
            </a:r>
          </a:p>
          <a:p>
            <a:pPr algn="ctr">
              <a:buNone/>
            </a:pPr>
            <a:r>
              <a:rPr lang="en-US" sz="1800" dirty="0" smtClean="0">
                <a:latin typeface="Verdana" panose="020B0604030504040204" pitchFamily="34" charset="0"/>
                <a:ea typeface="Verdana" panose="020B0604030504040204" pitchFamily="34" charset="0"/>
                <a:cs typeface="Verdana" panose="020B0604030504040204" pitchFamily="34" charset="0"/>
              </a:rPr>
              <a:t>Some Items May Be Specific To The U.S.</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Example – Federal / State Unemployment Insurance:</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Unemployment Insurance is charged beyond the Federal or State mandated cut off amount.</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288925" lvl="1" indent="-288925">
              <a:buNone/>
            </a:pPr>
            <a:r>
              <a:rPr lang="en-US" sz="1800" i="0" dirty="0" smtClean="0">
                <a:latin typeface="Verdana" panose="020B0604030504040204" pitchFamily="34" charset="0"/>
                <a:ea typeface="Verdana" panose="020B0604030504040204" pitchFamily="34" charset="0"/>
                <a:cs typeface="Verdana" panose="020B0604030504040204" pitchFamily="34" charset="0"/>
              </a:rPr>
              <a:t>Example -  Bonuses / Supplemental Compensation (Annual):</a:t>
            </a:r>
          </a:p>
          <a:p>
            <a:pPr marL="288925" lvl="1" indent="0">
              <a:buNone/>
            </a:pPr>
            <a:r>
              <a:rPr lang="en-US" sz="1800" i="0" dirty="0" smtClean="0">
                <a:latin typeface="Verdana" panose="020B0604030504040204" pitchFamily="34" charset="0"/>
                <a:ea typeface="Verdana" panose="020B0604030504040204" pitchFamily="34" charset="0"/>
                <a:cs typeface="Verdana" panose="020B0604030504040204" pitchFamily="34" charset="0"/>
              </a:rPr>
              <a:t>CM Payroll Overhead Rate for bonus is less than bonus amount paid to CM employees.  </a:t>
            </a:r>
          </a:p>
          <a:p>
            <a:pPr>
              <a:buNone/>
            </a:pPr>
            <a:endParaRPr lang="en-US" sz="1800" dirty="0" smtClean="0"/>
          </a:p>
          <a:p>
            <a:pPr lvl="2">
              <a:lnSpc>
                <a:spcPct val="110000"/>
              </a:lnSpc>
              <a:spcAft>
                <a:spcPct val="15000"/>
              </a:spcAft>
              <a:buNone/>
            </a:pPr>
            <a:endParaRPr lang="en-US" sz="1600" dirty="0" smtClean="0"/>
          </a:p>
          <a:p>
            <a:endParaRPr lang="en-US" dirty="0"/>
          </a:p>
        </p:txBody>
      </p:sp>
      <p:sp>
        <p:nvSpPr>
          <p:cNvPr id="4" name="Rectangle 2"/>
          <p:cNvSpPr>
            <a:spLocks noGrp="1" noChangeArrowheads="1"/>
          </p:cNvSpPr>
          <p:nvPr>
            <p:ph type="title"/>
          </p:nvPr>
        </p:nvSpPr>
        <p:spPr>
          <a:xfrm>
            <a:off x="914401" y="381000"/>
            <a:ext cx="7315200" cy="914400"/>
          </a:xfrm>
        </p:spPr>
        <p:txBody>
          <a:bodyPr/>
          <a:lstStyle/>
          <a:p>
            <a:r>
              <a:rPr lang="en-US" sz="4000" u="sng" dirty="0" smtClean="0">
                <a:effectLst/>
              </a:rPr>
              <a:t/>
            </a:r>
            <a:br>
              <a:rPr lang="en-US" sz="4000" u="sng" dirty="0" smtClean="0">
                <a:effectLst/>
              </a:rPr>
            </a:br>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r>
              <a:rPr lang="en-US" sz="4000" dirty="0" smtClean="0">
                <a:effectLst/>
                <a:latin typeface="Verdana" panose="020B0604030504040204" pitchFamily="34" charset="0"/>
                <a:ea typeface="Verdana" panose="020B0604030504040204" pitchFamily="34" charset="0"/>
                <a:cs typeface="Verdana" panose="020B0604030504040204" pitchFamily="34" charset="0"/>
              </a:rPr>
              <a:t/>
            </a:r>
            <a:br>
              <a:rPr lang="en-US" sz="4000" dirty="0" smtClean="0">
                <a:effectLst/>
                <a:latin typeface="Verdana" panose="020B0604030504040204" pitchFamily="34" charset="0"/>
                <a:ea typeface="Verdana" panose="020B0604030504040204" pitchFamily="34" charset="0"/>
                <a:cs typeface="Verdana" panose="020B0604030504040204" pitchFamily="34" charset="0"/>
              </a:rPr>
            </a:br>
            <a:endParaRPr lang="en-US" sz="3800" dirty="0">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1" cy="914400"/>
          </a:xfrm>
        </p:spPr>
        <p:txBody>
          <a:bodyPr/>
          <a:lstStyle/>
          <a:p>
            <a:r>
              <a:rPr lang="en-US" sz="3000" u="sng" dirty="0" smtClean="0">
                <a:effectLst/>
                <a:latin typeface="Verdana" panose="020B0604030504040204" pitchFamily="34" charset="0"/>
                <a:ea typeface="Verdana" panose="020B0604030504040204" pitchFamily="34" charset="0"/>
                <a:cs typeface="Verdana" panose="020B0604030504040204" pitchFamily="34" charset="0"/>
              </a:rPr>
              <a:t>Construction Management</a:t>
            </a:r>
            <a:endParaRPr lang="en-US" sz="3000" u="sng"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1" y="1676401"/>
            <a:ext cx="8286750" cy="4648200"/>
          </a:xfrm>
        </p:spPr>
        <p:txBody>
          <a:bodyPr/>
          <a:lstStyle/>
          <a:p>
            <a:pPr lvl="1">
              <a:buNone/>
            </a:pPr>
            <a:endParaRPr lang="en-US" sz="1600" i="0" dirty="0" smtClean="0"/>
          </a:p>
          <a:p>
            <a:pPr algn="ctr">
              <a:lnSpc>
                <a:spcPct val="100000"/>
              </a:lnSpc>
              <a:buNone/>
            </a:pPr>
            <a:r>
              <a:rPr lang="en-US" sz="1800" u="sng" dirty="0" smtClean="0">
                <a:latin typeface="Verdana" panose="020B0604030504040204" pitchFamily="34" charset="0"/>
                <a:ea typeface="Verdana" panose="020B0604030504040204" pitchFamily="34" charset="0"/>
                <a:cs typeface="Verdana" panose="020B0604030504040204" pitchFamily="34" charset="0"/>
              </a:rPr>
              <a:t>Examples of Excessive CM Overhead Charged To The Project </a:t>
            </a:r>
          </a:p>
          <a:p>
            <a:pPr algn="ctr">
              <a:lnSpc>
                <a:spcPct val="100000"/>
              </a:lnSpc>
              <a:buNone/>
            </a:pPr>
            <a:r>
              <a:rPr lang="en-US" sz="1800" dirty="0" smtClean="0">
                <a:latin typeface="Verdana" panose="020B0604030504040204" pitchFamily="34" charset="0"/>
                <a:ea typeface="Verdana" panose="020B0604030504040204" pitchFamily="34" charset="0"/>
                <a:cs typeface="Verdana" panose="020B0604030504040204" pitchFamily="34" charset="0"/>
              </a:rPr>
              <a:t>Some Items May Be Specific To The U.S.</a:t>
            </a:r>
          </a:p>
          <a:p>
            <a:pPr algn="ctr">
              <a:lnSpc>
                <a:spcPct val="100000"/>
              </a:lnSpc>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lvl="1">
              <a:buNone/>
            </a:pPr>
            <a:r>
              <a:rPr lang="en-US" sz="1800" i="0" dirty="0" smtClean="0">
                <a:latin typeface="Verdana" panose="020B0604030504040204" pitchFamily="34" charset="0"/>
                <a:ea typeface="Verdana" panose="020B0604030504040204" pitchFamily="34" charset="0"/>
                <a:cs typeface="Verdana" panose="020B0604030504040204" pitchFamily="34" charset="0"/>
              </a:rPr>
              <a:t>Example – Workers’ Compensation:</a:t>
            </a:r>
          </a:p>
          <a:p>
            <a:pPr lvl="1">
              <a:buNone/>
            </a:pPr>
            <a:r>
              <a:rPr lang="en-US" sz="1800" i="0" dirty="0" smtClean="0">
                <a:latin typeface="Verdana" panose="020B0604030504040204" pitchFamily="34" charset="0"/>
                <a:ea typeface="Verdana" panose="020B0604030504040204" pitchFamily="34" charset="0"/>
                <a:cs typeface="Verdana" panose="020B0604030504040204" pitchFamily="34" charset="0"/>
              </a:rPr>
              <a:t>	Workers’ Compensation is charged at a rate that exceeds the actual CM cost (8% vs. 4%).  Also, the rate charged for Worker’s compensation may be applied to the burdened employee rate rather than the unburdened rate.</a:t>
            </a:r>
          </a:p>
          <a:p>
            <a:pPr lvl="1">
              <a:buNone/>
            </a:pP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pPr lvl="1">
              <a:buNone/>
            </a:pPr>
            <a:r>
              <a:rPr lang="en-US" sz="1800" i="0" dirty="0" smtClean="0">
                <a:latin typeface="Verdana" panose="020B0604030504040204" pitchFamily="34" charset="0"/>
                <a:ea typeface="Verdana" panose="020B0604030504040204" pitchFamily="34" charset="0"/>
                <a:cs typeface="Verdana" panose="020B0604030504040204" pitchFamily="34" charset="0"/>
              </a:rPr>
              <a:t>Example - Safety / Development Training :</a:t>
            </a:r>
          </a:p>
          <a:p>
            <a:pPr lvl="1">
              <a:buNone/>
            </a:pPr>
            <a:r>
              <a:rPr lang="en-US" sz="1800" i="0" dirty="0" smtClean="0">
                <a:latin typeface="Verdana" panose="020B0604030504040204" pitchFamily="34" charset="0"/>
                <a:ea typeface="Verdana" panose="020B0604030504040204" pitchFamily="34" charset="0"/>
                <a:cs typeface="Verdana" panose="020B0604030504040204" pitchFamily="34" charset="0"/>
              </a:rPr>
              <a:t>	CM employees do not incur the amount of training included in the overhead rate charged to the project.</a:t>
            </a:r>
          </a:p>
          <a:p>
            <a:endParaRPr lang="en-US" dirty="0"/>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81000"/>
            <a:ext cx="7315200" cy="1066800"/>
          </a:xfrm>
        </p:spPr>
        <p:txBody>
          <a:bodyPr/>
          <a:lstStyle/>
          <a:p>
            <a:r>
              <a:rPr lang="en-US" sz="4000" u="sng" dirty="0" smtClean="0">
                <a:effectLst/>
              </a:rPr>
              <a:t/>
            </a:r>
            <a:br>
              <a:rPr lang="en-US" sz="4000" u="sng" dirty="0" smtClean="0">
                <a:effectLst/>
              </a:rPr>
            </a:br>
            <a:r>
              <a:rPr lang="en-US" sz="3000" u="sng" dirty="0" smtClean="0">
                <a:effectLst/>
                <a:latin typeface="Verdana" panose="020B0604030504040204" pitchFamily="34" charset="0"/>
                <a:ea typeface="Verdana" panose="020B0604030504040204" pitchFamily="34" charset="0"/>
                <a:cs typeface="Verdana" panose="020B0604030504040204" pitchFamily="34" charset="0"/>
              </a:rPr>
              <a:t>Employee Reimbursables</a:t>
            </a:r>
            <a:r>
              <a:rPr lang="en-US" sz="4400" dirty="0" smtClean="0">
                <a:latin typeface="Verdana" panose="020B0604030504040204" pitchFamily="34" charset="0"/>
                <a:ea typeface="Verdana" panose="020B0604030504040204" pitchFamily="34" charset="0"/>
                <a:cs typeface="Verdana" panose="020B0604030504040204" pitchFamily="34" charset="0"/>
              </a:rPr>
              <a:t/>
            </a:r>
            <a:br>
              <a:rPr lang="en-US" sz="4400" dirty="0" smtClean="0">
                <a:latin typeface="Verdana" panose="020B0604030504040204" pitchFamily="34" charset="0"/>
                <a:ea typeface="Verdana" panose="020B0604030504040204" pitchFamily="34" charset="0"/>
                <a:cs typeface="Verdana" panose="020B0604030504040204" pitchFamily="34" charset="0"/>
              </a:rPr>
            </a:b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1" y="1524001"/>
            <a:ext cx="7543799" cy="4800600"/>
          </a:xfrm>
        </p:spPr>
        <p:txBody>
          <a:bodyPr/>
          <a:lstStyle/>
          <a:p>
            <a:endParaRPr lang="en-US" sz="1800" dirty="0" smtClean="0">
              <a:latin typeface="Calibri" pitchFamily="34" charset="0"/>
            </a:endParaRPr>
          </a:p>
          <a:p>
            <a:pPr>
              <a:buNone/>
            </a:pPr>
            <a:r>
              <a:rPr lang="en-US" sz="1800" dirty="0" smtClean="0">
                <a:latin typeface="Calibri"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Typical  CM and A/E employee expenses may include:</a:t>
            </a:r>
          </a:p>
          <a:p>
            <a:pPr lvl="2">
              <a:lnSpc>
                <a:spcPct val="100000"/>
              </a:lnSpc>
            </a:pP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pPr lvl="2">
              <a:lnSpc>
                <a:spcPct val="100000"/>
              </a:lnSpc>
            </a:pPr>
            <a:r>
              <a:rPr lang="en-US" sz="1800" dirty="0" smtClean="0">
                <a:latin typeface="Verdana" panose="020B0604030504040204" pitchFamily="34" charset="0"/>
                <a:ea typeface="Verdana" panose="020B0604030504040204" pitchFamily="34" charset="0"/>
                <a:cs typeface="Verdana" panose="020B0604030504040204" pitchFamily="34" charset="0"/>
              </a:rPr>
              <a:t> Housing</a:t>
            </a:r>
          </a:p>
          <a:p>
            <a:pPr lvl="2">
              <a:lnSpc>
                <a:spcPct val="100000"/>
              </a:lnSpc>
            </a:pPr>
            <a:r>
              <a:rPr lang="en-US" sz="1800" dirty="0" smtClean="0">
                <a:latin typeface="Verdana" panose="020B0604030504040204" pitchFamily="34" charset="0"/>
                <a:ea typeface="Verdana" panose="020B0604030504040204" pitchFamily="34" charset="0"/>
                <a:cs typeface="Verdana" panose="020B0604030504040204" pitchFamily="34" charset="0"/>
              </a:rPr>
              <a:t> Airfare</a:t>
            </a:r>
          </a:p>
          <a:p>
            <a:pPr lvl="2">
              <a:lnSpc>
                <a:spcPct val="100000"/>
              </a:lnSpc>
            </a:pPr>
            <a:r>
              <a:rPr lang="en-US" sz="1800" dirty="0" smtClean="0">
                <a:latin typeface="Verdana" panose="020B0604030504040204" pitchFamily="34" charset="0"/>
                <a:ea typeface="Verdana" panose="020B0604030504040204" pitchFamily="34" charset="0"/>
                <a:cs typeface="Verdana" panose="020B0604030504040204" pitchFamily="34" charset="0"/>
              </a:rPr>
              <a:t> Meals</a:t>
            </a:r>
          </a:p>
          <a:p>
            <a:pPr lvl="2">
              <a:lnSpc>
                <a:spcPct val="100000"/>
              </a:lnSpc>
            </a:pPr>
            <a:r>
              <a:rPr lang="en-US" sz="1800" dirty="0" smtClean="0">
                <a:latin typeface="Verdana" panose="020B0604030504040204" pitchFamily="34" charset="0"/>
                <a:ea typeface="Verdana" panose="020B0604030504040204" pitchFamily="34" charset="0"/>
                <a:cs typeface="Verdana" panose="020B0604030504040204" pitchFamily="34" charset="0"/>
              </a:rPr>
              <a:t> Cell Phone</a:t>
            </a:r>
          </a:p>
          <a:p>
            <a:pPr lvl="2">
              <a:lnSpc>
                <a:spcPct val="100000"/>
              </a:lnSpc>
            </a:pPr>
            <a:r>
              <a:rPr lang="en-US" sz="1800" dirty="0" smtClean="0">
                <a:latin typeface="Verdana" panose="020B0604030504040204" pitchFamily="34" charset="0"/>
                <a:ea typeface="Verdana" panose="020B0604030504040204" pitchFamily="34" charset="0"/>
                <a:cs typeface="Verdana" panose="020B0604030504040204" pitchFamily="34" charset="0"/>
              </a:rPr>
              <a:t> Car Rental / Lease / Taxis / Mileage</a:t>
            </a:r>
          </a:p>
          <a:p>
            <a:pPr lvl="2">
              <a:lnSpc>
                <a:spcPct val="100000"/>
              </a:lnSpc>
            </a:pPr>
            <a:r>
              <a:rPr lang="en-US" sz="1800" dirty="0" smtClean="0">
                <a:latin typeface="Verdana" panose="020B0604030504040204" pitchFamily="34" charset="0"/>
                <a:ea typeface="Verdana" panose="020B0604030504040204" pitchFamily="34" charset="0"/>
                <a:cs typeface="Verdana" panose="020B0604030504040204" pitchFamily="34" charset="0"/>
              </a:rPr>
              <a:t> Laundry</a:t>
            </a:r>
          </a:p>
          <a:p>
            <a:pPr lvl="2">
              <a:lnSpc>
                <a:spcPct val="100000"/>
              </a:lnSpc>
            </a:pPr>
            <a:r>
              <a:rPr lang="en-US" sz="1800" dirty="0" smtClean="0">
                <a:latin typeface="Verdana" panose="020B0604030504040204" pitchFamily="34" charset="0"/>
                <a:ea typeface="Verdana" panose="020B0604030504040204" pitchFamily="34" charset="0"/>
                <a:cs typeface="Verdana" panose="020B0604030504040204" pitchFamily="34" charset="0"/>
              </a:rPr>
              <a:t> Household Supplies</a:t>
            </a:r>
          </a:p>
          <a:p>
            <a:pPr>
              <a:buNone/>
            </a:pPr>
            <a:r>
              <a:rPr lang="en-US" sz="1800" dirty="0" smtClean="0"/>
              <a:t>	</a:t>
            </a:r>
          </a:p>
          <a:p>
            <a:pPr>
              <a:buNone/>
            </a:pPr>
            <a:r>
              <a:rPr lang="en-US" sz="1600" dirty="0" smtClean="0"/>
              <a:t>	 </a:t>
            </a:r>
          </a:p>
          <a:p>
            <a:endParaRPr lang="en-US" sz="1600" dirty="0" smtClean="0"/>
          </a:p>
          <a:p>
            <a:endParaRPr lang="en-US" sz="1600" dirty="0"/>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7315200" cy="762000"/>
          </a:xfrm>
        </p:spPr>
        <p:txBody>
          <a:bodyPr/>
          <a:lstStyle/>
          <a:p>
            <a:r>
              <a:rPr lang="en-US" sz="4000" u="sng" dirty="0" smtClean="0">
                <a:effectLst/>
              </a:rPr>
              <a:t/>
            </a:r>
            <a:br>
              <a:rPr lang="en-US" sz="4000" u="sng" dirty="0" smtClean="0">
                <a:effectLst/>
              </a:rPr>
            </a:br>
            <a:r>
              <a:rPr lang="en-US" sz="4400" u="sng" dirty="0" smtClean="0">
                <a:latin typeface="Verdana" panose="020B0604030504040204" pitchFamily="34" charset="0"/>
                <a:ea typeface="Verdana" panose="020B0604030504040204" pitchFamily="34" charset="0"/>
                <a:cs typeface="Verdana" panose="020B0604030504040204" pitchFamily="34" charset="0"/>
              </a:rPr>
              <a:t> </a:t>
            </a:r>
            <a:r>
              <a:rPr lang="en-US" sz="3000" u="sng" dirty="0" smtClean="0">
                <a:effectLst/>
                <a:latin typeface="Verdana" panose="020B0604030504040204" pitchFamily="34" charset="0"/>
                <a:ea typeface="Verdana" panose="020B0604030504040204" pitchFamily="34" charset="0"/>
                <a:cs typeface="Verdana" panose="020B0604030504040204" pitchFamily="34" charset="0"/>
              </a:rPr>
              <a:t>Employee Reimbursables </a:t>
            </a:r>
            <a:r>
              <a:rPr lang="en-US" sz="4400" dirty="0" smtClean="0"/>
              <a:t/>
            </a:r>
            <a:br>
              <a:rPr lang="en-US" sz="4400" dirty="0" smtClean="0"/>
            </a:br>
            <a:endParaRPr lang="en-US" dirty="0"/>
          </a:p>
        </p:txBody>
      </p:sp>
      <p:sp>
        <p:nvSpPr>
          <p:cNvPr id="3" name="Content Placeholder 2"/>
          <p:cNvSpPr>
            <a:spLocks noGrp="1"/>
          </p:cNvSpPr>
          <p:nvPr>
            <p:ph idx="1"/>
          </p:nvPr>
        </p:nvSpPr>
        <p:spPr>
          <a:xfrm>
            <a:off x="1171575" y="1600201"/>
            <a:ext cx="7134225" cy="4724400"/>
          </a:xfrm>
        </p:spPr>
        <p:txBody>
          <a:bodyPr/>
          <a:lstStyle/>
          <a:p>
            <a:endParaRPr lang="en-US" sz="1800" dirty="0" smtClean="0"/>
          </a:p>
          <a:p>
            <a:pPr>
              <a:buNone/>
            </a:pPr>
            <a:r>
              <a:rPr lang="en-US" sz="1800" dirty="0" smtClean="0"/>
              <a:t>	</a:t>
            </a:r>
            <a:r>
              <a:rPr lang="en-US" sz="1800" dirty="0" smtClean="0">
                <a:latin typeface="Verdana" panose="020B0604030504040204" pitchFamily="34" charset="0"/>
                <a:ea typeface="Verdana" panose="020B0604030504040204" pitchFamily="34" charset="0"/>
                <a:cs typeface="Verdana" panose="020B0604030504040204" pitchFamily="34" charset="0"/>
              </a:rPr>
              <a:t>Unless a prior agreement has been established, reimbursement of CM or A/E employee expense typically follows the CM or A/E Reimbursement Policy.</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Prevent problems before they occur – gain agreement in advance…</a:t>
            </a:r>
          </a:p>
          <a:p>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Who can charge?</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What can be charged?</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What billing format is required?</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Who approves at the contractor and Owner level?</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What supporting documents are required?</a:t>
            </a:r>
          </a:p>
          <a:p>
            <a:endParaRPr lang="en-US" sz="1600" dirty="0" smtClean="0"/>
          </a:p>
          <a:p>
            <a:endParaRPr lang="en-US" sz="1600" dirty="0" smtClean="0"/>
          </a:p>
          <a:p>
            <a:endParaRPr lang="en-US" sz="1600" dirty="0"/>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04800"/>
            <a:ext cx="7315200" cy="762000"/>
          </a:xfrm>
        </p:spPr>
        <p:txBody>
          <a:bodyPr/>
          <a:lstStyle/>
          <a:p>
            <a:r>
              <a:rPr lang="en-US" sz="4000" u="sng" dirty="0" smtClean="0">
                <a:effectLst/>
              </a:rPr>
              <a:t/>
            </a:r>
            <a:br>
              <a:rPr lang="en-US" sz="4000" u="sng" dirty="0" smtClean="0">
                <a:effectLst/>
              </a:rPr>
            </a:br>
            <a:r>
              <a:rPr lang="en-US" sz="4400" u="sng" dirty="0" smtClean="0">
                <a:effectLst/>
                <a:latin typeface="Verdana" panose="020B0604030504040204" pitchFamily="34" charset="0"/>
                <a:ea typeface="Verdana" panose="020B0604030504040204" pitchFamily="34" charset="0"/>
                <a:cs typeface="Verdana" panose="020B0604030504040204" pitchFamily="34" charset="0"/>
              </a:rPr>
              <a:t> </a:t>
            </a:r>
            <a:r>
              <a:rPr lang="en-US" sz="3000" u="sng" dirty="0" smtClean="0">
                <a:effectLst/>
                <a:latin typeface="Verdana" panose="020B0604030504040204" pitchFamily="34" charset="0"/>
                <a:ea typeface="Verdana" panose="020B0604030504040204" pitchFamily="34" charset="0"/>
                <a:cs typeface="Verdana" panose="020B0604030504040204" pitchFamily="34" charset="0"/>
              </a:rPr>
              <a:t>Employee Reimbursables </a:t>
            </a:r>
            <a:r>
              <a:rPr lang="en-US" sz="4400" dirty="0" smtClean="0"/>
              <a:t/>
            </a:r>
            <a:br>
              <a:rPr lang="en-US" sz="4400" dirty="0" smtClean="0"/>
            </a:br>
            <a:endParaRPr lang="en-US" dirty="0"/>
          </a:p>
        </p:txBody>
      </p:sp>
      <p:sp>
        <p:nvSpPr>
          <p:cNvPr id="3" name="Content Placeholder 2"/>
          <p:cNvSpPr>
            <a:spLocks noGrp="1"/>
          </p:cNvSpPr>
          <p:nvPr>
            <p:ph idx="1"/>
          </p:nvPr>
        </p:nvSpPr>
        <p:spPr>
          <a:xfrm>
            <a:off x="685800" y="1219201"/>
            <a:ext cx="7772400" cy="5105400"/>
          </a:xfrm>
        </p:spPr>
        <p:txBody>
          <a:bodyPr/>
          <a:lstStyle/>
          <a:p>
            <a:endParaRPr lang="en-US" sz="1800" dirty="0" smtClean="0"/>
          </a:p>
          <a:p>
            <a:pPr>
              <a:buNone/>
            </a:pPr>
            <a:r>
              <a:rPr lang="en-US" sz="1800" dirty="0" smtClean="0"/>
              <a:t>	</a:t>
            </a:r>
            <a:r>
              <a:rPr lang="en-US" dirty="0" smtClean="0">
                <a:latin typeface="Verdana" panose="020B0604030504040204" pitchFamily="34" charset="0"/>
                <a:ea typeface="Verdana" panose="020B0604030504040204" pitchFamily="34" charset="0"/>
                <a:cs typeface="Verdana" panose="020B0604030504040204" pitchFamily="34" charset="0"/>
              </a:rPr>
              <a:t>Administration of  CM or A/E employee expenses can be time consuming and difficult to administer.  </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dirty="0" smtClean="0">
                <a:latin typeface="Verdana" panose="020B0604030504040204" pitchFamily="34" charset="0"/>
                <a:ea typeface="Verdana" panose="020B0604030504040204" pitchFamily="34" charset="0"/>
                <a:cs typeface="Verdana" panose="020B0604030504040204" pitchFamily="34" charset="0"/>
              </a:rPr>
              <a:t>	Multiple expense reports per employee may result in: </a:t>
            </a:r>
          </a:p>
          <a:p>
            <a:pPr lvl="1"/>
            <a:r>
              <a:rPr lang="en-US" i="0" dirty="0" smtClean="0">
                <a:latin typeface="Verdana" panose="020B0604030504040204" pitchFamily="34" charset="0"/>
                <a:ea typeface="Verdana" panose="020B0604030504040204" pitchFamily="34" charset="0"/>
                <a:cs typeface="Verdana" panose="020B0604030504040204" pitchFamily="34" charset="0"/>
              </a:rPr>
              <a:t>Duplicate Charges</a:t>
            </a:r>
          </a:p>
          <a:p>
            <a:pPr lvl="1"/>
            <a:r>
              <a:rPr lang="en-US" i="0" dirty="0" smtClean="0">
                <a:latin typeface="Verdana" panose="020B0604030504040204" pitchFamily="34" charset="0"/>
                <a:ea typeface="Verdana" panose="020B0604030504040204" pitchFamily="34" charset="0"/>
                <a:cs typeface="Verdana" panose="020B0604030504040204" pitchFamily="34" charset="0"/>
              </a:rPr>
              <a:t>Missing receipts</a:t>
            </a:r>
          </a:p>
          <a:p>
            <a:pPr lvl="1"/>
            <a:r>
              <a:rPr lang="en-US" i="0" dirty="0" smtClean="0">
                <a:latin typeface="Verdana" panose="020B0604030504040204" pitchFamily="34" charset="0"/>
                <a:ea typeface="Verdana" panose="020B0604030504040204" pitchFamily="34" charset="0"/>
                <a:cs typeface="Verdana" panose="020B0604030504040204" pitchFamily="34" charset="0"/>
              </a:rPr>
              <a:t>Unauthorized upgraded flights or hotels</a:t>
            </a:r>
          </a:p>
          <a:p>
            <a:pPr lvl="1"/>
            <a:r>
              <a:rPr lang="en-US" i="0" dirty="0" smtClean="0">
                <a:latin typeface="Verdana" panose="020B0604030504040204" pitchFamily="34" charset="0"/>
                <a:ea typeface="Verdana" panose="020B0604030504040204" pitchFamily="34" charset="0"/>
                <a:cs typeface="Verdana" panose="020B0604030504040204" pitchFamily="34" charset="0"/>
              </a:rPr>
              <a:t>Math Errors</a:t>
            </a:r>
          </a:p>
          <a:p>
            <a:pPr lvl="1"/>
            <a:r>
              <a:rPr lang="en-US" i="0" dirty="0" smtClean="0">
                <a:latin typeface="Verdana" panose="020B0604030504040204" pitchFamily="34" charset="0"/>
                <a:ea typeface="Verdana" panose="020B0604030504040204" pitchFamily="34" charset="0"/>
                <a:cs typeface="Verdana" panose="020B0604030504040204" pitchFamily="34" charset="0"/>
              </a:rPr>
              <a:t>Unauthorized Meals</a:t>
            </a:r>
          </a:p>
          <a:p>
            <a:pPr lvl="1"/>
            <a:r>
              <a:rPr lang="en-US" i="0" dirty="0" smtClean="0">
                <a:latin typeface="Verdana" panose="020B0604030504040204" pitchFamily="34" charset="0"/>
                <a:ea typeface="Verdana" panose="020B0604030504040204" pitchFamily="34" charset="0"/>
                <a:cs typeface="Verdana" panose="020B0604030504040204" pitchFamily="34" charset="0"/>
              </a:rPr>
              <a:t>Car lease  (who is authorized)</a:t>
            </a:r>
          </a:p>
          <a:p>
            <a:endParaRPr lang="en-US"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dirty="0" smtClean="0">
                <a:latin typeface="Verdana" panose="020B0604030504040204" pitchFamily="34" charset="0"/>
                <a:ea typeface="Verdana" panose="020B0604030504040204" pitchFamily="34" charset="0"/>
                <a:cs typeface="Verdana" panose="020B0604030504040204" pitchFamily="34" charset="0"/>
              </a:rPr>
              <a:t>   Where applicable, the use of per diems is encouraged.</a:t>
            </a:r>
          </a:p>
          <a:p>
            <a:pPr>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a:buNone/>
            </a:pPr>
            <a:endParaRPr lang="en-US" sz="1600" dirty="0" smtClean="0"/>
          </a:p>
          <a:p>
            <a:endParaRPr lang="en-US" sz="1600" dirty="0"/>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04800"/>
            <a:ext cx="7315200" cy="990600"/>
          </a:xfrm>
        </p:spPr>
        <p:txBody>
          <a:bodyPr/>
          <a:lstStyle/>
          <a:p>
            <a:r>
              <a:rPr lang="en-US" sz="3000" u="sng" dirty="0" smtClean="0">
                <a:effectLst/>
                <a:latin typeface="Verdana" panose="020B0604030504040204" pitchFamily="34" charset="0"/>
                <a:ea typeface="Verdana" panose="020B0604030504040204" pitchFamily="34" charset="0"/>
                <a:cs typeface="Verdana" panose="020B0604030504040204" pitchFamily="34" charset="0"/>
              </a:rPr>
              <a:t>Temporary Site Facilities and Equipment</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762001" y="1447801"/>
            <a:ext cx="7543800" cy="4800599"/>
          </a:xfrm>
        </p:spPr>
        <p:txBody>
          <a:bodyPr/>
          <a:lstStyle/>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a:t>
            </a:r>
            <a:r>
              <a:rPr lang="en-US" sz="1800" i="0" u="sng" dirty="0" smtClean="0">
                <a:latin typeface="Verdana" panose="020B0604030504040204" pitchFamily="34" charset="0"/>
                <a:ea typeface="Verdana" panose="020B0604030504040204" pitchFamily="34" charset="0"/>
                <a:cs typeface="Verdana" panose="020B0604030504040204" pitchFamily="34" charset="0"/>
              </a:rPr>
              <a:t>Temporary Site Facilities and Equipment – Typically Include</a:t>
            </a:r>
            <a:r>
              <a:rPr lang="en-US" sz="1800" i="0" dirty="0" smtClean="0">
                <a:latin typeface="Verdana" panose="020B0604030504040204" pitchFamily="34" charset="0"/>
                <a:ea typeface="Verdana" panose="020B0604030504040204" pitchFamily="34" charset="0"/>
                <a:cs typeface="Verdana" panose="020B0604030504040204" pitchFamily="34" charset="0"/>
              </a:rPr>
              <a:t>:</a:t>
            </a:r>
          </a:p>
          <a:p>
            <a:pPr marL="285750" lvl="2">
              <a:buFont typeface="Wingdings" pitchFamily="2" charset="2"/>
              <a:buChar char="ü"/>
            </a:pP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Trailer – mobilization / de-mobilization</a:t>
            </a:r>
          </a:p>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Furniture / Office Supplies</a:t>
            </a:r>
          </a:p>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Lap Tops / Printers</a:t>
            </a:r>
          </a:p>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Copies / Copiers</a:t>
            </a:r>
          </a:p>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Project Signs</a:t>
            </a:r>
          </a:p>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Telephones</a:t>
            </a:r>
          </a:p>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Electric / Electric Connections</a:t>
            </a:r>
          </a:p>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Toilets</a:t>
            </a:r>
          </a:p>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Sidewalks</a:t>
            </a:r>
          </a:p>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Parking</a:t>
            </a:r>
          </a:p>
          <a:p>
            <a:pPr marL="285750" lvl="2">
              <a:buNone/>
            </a:pPr>
            <a:r>
              <a:rPr lang="en-US" sz="1800" i="0" dirty="0" smtClean="0">
                <a:latin typeface="Verdana" panose="020B0604030504040204" pitchFamily="34" charset="0"/>
                <a:ea typeface="Verdana" panose="020B0604030504040204" pitchFamily="34" charset="0"/>
                <a:cs typeface="Verdana" panose="020B0604030504040204" pitchFamily="34" charset="0"/>
              </a:rPr>
              <a:t>	Water</a:t>
            </a:r>
          </a:p>
          <a:p>
            <a:pPr marL="285750" lvl="2">
              <a:buNone/>
            </a:pPr>
            <a:r>
              <a:rPr lang="en-US" dirty="0" smtClean="0">
                <a:latin typeface="Verdana" panose="020B0604030504040204" pitchFamily="34" charset="0"/>
                <a:ea typeface="Verdana" panose="020B0604030504040204" pitchFamily="34" charset="0"/>
                <a:cs typeface="Verdana" panose="020B0604030504040204" pitchFamily="34" charset="0"/>
              </a:rPr>
              <a:t>	Cars</a:t>
            </a:r>
            <a:endParaRPr lang="en-US" sz="1800" i="0" dirty="0" smtClean="0">
              <a:latin typeface="Verdana" panose="020B0604030504040204" pitchFamily="34" charset="0"/>
              <a:ea typeface="Verdana" panose="020B0604030504040204" pitchFamily="34" charset="0"/>
              <a:cs typeface="Verdana" panose="020B0604030504040204" pitchFamily="34" charset="0"/>
            </a:endParaRPr>
          </a:p>
          <a:p>
            <a:endParaRPr lang="en-US" sz="1200" dirty="0" smtClean="0"/>
          </a:p>
          <a:p>
            <a:endParaRPr lang="en-US" sz="1200" dirty="0"/>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04800"/>
            <a:ext cx="7315200" cy="1066800"/>
          </a:xfrm>
        </p:spPr>
        <p:txBody>
          <a:bodyPr/>
          <a:lstStyle/>
          <a:p>
            <a:r>
              <a:rPr lang="en-US" sz="4000" u="sng" dirty="0" smtClean="0">
                <a:effectLst/>
              </a:rPr>
              <a:t/>
            </a:r>
            <a:br>
              <a:rPr lang="en-US" sz="4000" u="sng" dirty="0" smtClean="0">
                <a:effectLst/>
              </a:rPr>
            </a:br>
            <a:r>
              <a:rPr lang="en-US" sz="3000" u="sng" dirty="0" smtClean="0">
                <a:effectLst/>
                <a:latin typeface="Verdana" panose="020B0604030504040204" pitchFamily="34" charset="0"/>
                <a:ea typeface="Verdana" panose="020B0604030504040204" pitchFamily="34" charset="0"/>
                <a:cs typeface="Verdana" panose="020B0604030504040204" pitchFamily="34" charset="0"/>
              </a:rPr>
              <a:t>Temporary Site Facilities and Equipment</a:t>
            </a:r>
            <a:r>
              <a:rPr lang="en-US" sz="4400" dirty="0" smtClean="0"/>
              <a:t/>
            </a:r>
            <a:br>
              <a:rPr lang="en-US" sz="4400" dirty="0" smtClean="0"/>
            </a:br>
            <a:endParaRPr lang="en-US" dirty="0"/>
          </a:p>
        </p:txBody>
      </p:sp>
      <p:sp>
        <p:nvSpPr>
          <p:cNvPr id="3" name="Content Placeholder 2"/>
          <p:cNvSpPr>
            <a:spLocks noGrp="1"/>
          </p:cNvSpPr>
          <p:nvPr>
            <p:ph idx="1"/>
          </p:nvPr>
        </p:nvSpPr>
        <p:spPr>
          <a:xfrm>
            <a:off x="762001" y="1752600"/>
            <a:ext cx="7696199" cy="3962400"/>
          </a:xfrm>
        </p:spPr>
        <p:txBody>
          <a:bodyPr/>
          <a:lstStyle/>
          <a:p>
            <a:pPr marL="514350">
              <a:buFont typeface="Arial" panose="020B0604020202020204"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A budget should be established for each of the costs to be       charged to the project.</a:t>
            </a:r>
            <a:endParaRPr lang="en-US" dirty="0">
              <a:latin typeface="Verdana" panose="020B0604030504040204" pitchFamily="34" charset="0"/>
              <a:ea typeface="Verdana" panose="020B0604030504040204" pitchFamily="34" charset="0"/>
              <a:cs typeface="Verdana" panose="020B0604030504040204" pitchFamily="34" charset="0"/>
            </a:endParaRPr>
          </a:p>
          <a:p>
            <a:pPr marL="514350">
              <a:buFont typeface="Arial" panose="020B0604020202020204"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Reimbursement of each cost must be incurred.  </a:t>
            </a:r>
          </a:p>
          <a:p>
            <a:pPr>
              <a:buNone/>
            </a:pP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Receipts should be required.</a:t>
            </a:r>
          </a:p>
          <a:p>
            <a:pPr marL="51435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The items purchased remain the property of the Owner.</a:t>
            </a:r>
          </a:p>
          <a:p>
            <a:pPr marL="51435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Items considered to be a fixed asset should be recorded and tracked with a fixed asset number.</a:t>
            </a:r>
            <a:endParaRPr lang="en-US" dirty="0">
              <a:latin typeface="Verdana" panose="020B0604030504040204" pitchFamily="34" charset="0"/>
              <a:ea typeface="Verdana" panose="020B0604030504040204" pitchFamily="34" charset="0"/>
              <a:cs typeface="Verdana" panose="020B0604030504040204" pitchFamily="34" charset="0"/>
            </a:endParaRPr>
          </a:p>
          <a:p>
            <a:pPr marL="514350">
              <a:buFont typeface="Arial" panose="020B0604020202020204"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Expenditures should take place as required throughout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the project. </a:t>
            </a:r>
          </a:p>
          <a:p>
            <a:pPr marL="51435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Unspent line items should not be spent unnecessarily. </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1895475"/>
            <a:ext cx="7315199" cy="4429125"/>
          </a:xfrm>
        </p:spPr>
        <p:txBody>
          <a:bodyPr/>
          <a:lstStyle/>
          <a:p>
            <a:pPr algn="ctr">
              <a:buNone/>
            </a:pPr>
            <a:endParaRPr lang="en-US" sz="1800" u="sng"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Unspent line items should not be transferred to another line item.</a:t>
            </a:r>
          </a:p>
          <a:p>
            <a:pPr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571500">
              <a:buFont typeface="Arial" panose="020B0604020202020204"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Large items such as trailers and labor, etc., should be competitively bid. </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Labor rates and overheads should be verified.</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On a sample basis, CM should provide evidence (cancelled checks) </a:t>
            </a:r>
            <a:r>
              <a:rPr lang="en-US" sz="1800" dirty="0" smtClean="0">
                <a:latin typeface="Verdana" panose="020B0604030504040204" pitchFamily="34" charset="0"/>
                <a:ea typeface="Verdana" panose="020B0604030504040204" pitchFamily="34" charset="0"/>
                <a:cs typeface="Verdana" panose="020B0604030504040204" pitchFamily="34" charset="0"/>
              </a:rPr>
              <a:t>of costs incurred.              </a:t>
            </a:r>
          </a:p>
          <a:p>
            <a:endParaRPr lang="en-US" sz="1800" dirty="0"/>
          </a:p>
        </p:txBody>
      </p:sp>
      <p:sp>
        <p:nvSpPr>
          <p:cNvPr id="4" name="Rectangle 2"/>
          <p:cNvSpPr>
            <a:spLocks noGrp="1" noChangeArrowheads="1"/>
          </p:cNvSpPr>
          <p:nvPr>
            <p:ph type="title"/>
          </p:nvPr>
        </p:nvSpPr>
        <p:spPr>
          <a:xfrm>
            <a:off x="914401" y="685800"/>
            <a:ext cx="7315200" cy="914400"/>
          </a:xfrm>
        </p:spPr>
        <p:txBody>
          <a:bodyPr/>
          <a:lstStyle/>
          <a:p>
            <a:r>
              <a:rPr lang="en-US" sz="4000" u="sng" dirty="0" smtClean="0">
                <a:effectLst/>
              </a:rPr>
              <a:t/>
            </a:r>
            <a:br>
              <a:rPr lang="en-US" sz="4000" u="sng" dirty="0" smtClean="0">
                <a:effectLst/>
              </a:rPr>
            </a:br>
            <a:r>
              <a:rPr lang="en-US" sz="3000" u="sng" dirty="0" smtClean="0">
                <a:effectLst/>
                <a:latin typeface="Verdana" panose="020B0604030504040204" pitchFamily="34" charset="0"/>
                <a:ea typeface="Verdana" panose="020B0604030504040204" pitchFamily="34" charset="0"/>
                <a:cs typeface="Verdana" panose="020B0604030504040204" pitchFamily="34" charset="0"/>
              </a:rPr>
              <a:t>Temporary Site Facilities and Equipment</a:t>
            </a:r>
            <a:r>
              <a:rPr lang="en-US" sz="4000" dirty="0" smtClean="0">
                <a:effectLst/>
                <a:latin typeface="Verdana" panose="020B0604030504040204" pitchFamily="34" charset="0"/>
                <a:ea typeface="Verdana" panose="020B0604030504040204" pitchFamily="34" charset="0"/>
                <a:cs typeface="Verdana" panose="020B0604030504040204" pitchFamily="34" charset="0"/>
              </a:rPr>
              <a:t/>
            </a:r>
            <a:br>
              <a:rPr lang="en-US" sz="4000" dirty="0" smtClean="0">
                <a:effectLst/>
                <a:latin typeface="Verdana" panose="020B0604030504040204" pitchFamily="34" charset="0"/>
                <a:ea typeface="Verdana" panose="020B0604030504040204" pitchFamily="34" charset="0"/>
                <a:cs typeface="Verdana" panose="020B0604030504040204" pitchFamily="34" charset="0"/>
              </a:rPr>
            </a:br>
            <a:endParaRPr lang="en-US" sz="3800" dirty="0">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39125" cy="914400"/>
          </a:xfrm>
        </p:spPr>
        <p:txBody>
          <a:bodyPr/>
          <a:lstStyle/>
          <a:p>
            <a:r>
              <a:rPr lang="en-US" dirty="0"/>
              <a:t>Safety Briefing</a:t>
            </a:r>
            <a:br>
              <a:rPr lang="en-US" dirty="0"/>
            </a:br>
            <a:r>
              <a:rPr lang="en-US" dirty="0"/>
              <a:t>Do Not Do This</a:t>
            </a:r>
          </a:p>
        </p:txBody>
      </p:sp>
      <p:pic>
        <p:nvPicPr>
          <p:cNvPr id="4" name="Content Placeholder 3" descr="men-safety-fails-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00201"/>
            <a:ext cx="6543675" cy="4514850"/>
          </a:xfrm>
          <a:prstGeom prst="rect">
            <a:avLst/>
          </a:prstGeom>
          <a:noFill/>
          <a:ln>
            <a:noFill/>
          </a:ln>
        </p:spPr>
      </p:pic>
    </p:spTree>
    <p:extLst>
      <p:ext uri="{BB962C8B-B14F-4D97-AF65-F5344CB8AC3E}">
        <p14:creationId xmlns:p14="http://schemas.microsoft.com/office/powerpoint/2010/main" val="983130730"/>
      </p:ext>
    </p:extLst>
  </p:cSld>
  <p:clrMapOvr>
    <a:masterClrMapping/>
  </p:clrMapOvr>
  <p:transition>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5299" name="Object 3"/>
          <p:cNvGraphicFramePr>
            <a:graphicFrameLocks noChangeAspect="1"/>
          </p:cNvGraphicFramePr>
          <p:nvPr/>
        </p:nvGraphicFramePr>
        <p:xfrm>
          <a:off x="2895600" y="3200400"/>
          <a:ext cx="3265488" cy="2722563"/>
        </p:xfrm>
        <a:graphic>
          <a:graphicData uri="http://schemas.openxmlformats.org/presentationml/2006/ole">
            <mc:AlternateContent xmlns:mc="http://schemas.openxmlformats.org/markup-compatibility/2006">
              <mc:Choice xmlns:v="urn:schemas-microsoft-com:vml" Requires="v">
                <p:oleObj spid="_x0000_s695404" name="Clip" r:id="rId4" imgW="3265560" imgH="2722680" progId="">
                  <p:embed/>
                </p:oleObj>
              </mc:Choice>
              <mc:Fallback>
                <p:oleObj name="Clip" r:id="rId4" imgW="3265560" imgH="272268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200400"/>
                        <a:ext cx="3265488" cy="272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5300" name="WordArt 4"/>
          <p:cNvSpPr>
            <a:spLocks noChangeArrowheads="1" noChangeShapeType="1" noTextEdit="1"/>
          </p:cNvSpPr>
          <p:nvPr/>
        </p:nvSpPr>
        <p:spPr bwMode="auto">
          <a:xfrm>
            <a:off x="1600200" y="1524000"/>
            <a:ext cx="5876925" cy="1701800"/>
          </a:xfrm>
          <a:prstGeom prst="rect">
            <a:avLst/>
          </a:prstGeom>
        </p:spPr>
        <p:txBody>
          <a:bodyPr wrap="none" fromWordArt="1">
            <a:prstTxWarp prst="textChevron">
              <a:avLst>
                <a:gd name="adj" fmla="val 25000"/>
              </a:avLst>
            </a:prstTxWarp>
          </a:bodyPr>
          <a:lstStyle/>
          <a:p>
            <a:pPr algn="ctr"/>
            <a:r>
              <a:rPr lang="en-US" sz="4400" kern="10" spc="880" normalizeH="1" dirty="0">
                <a:ln w="9525">
                  <a:noFill/>
                  <a:round/>
                  <a:headEnd/>
                  <a:tailEnd/>
                </a:ln>
                <a:solidFill>
                  <a:schemeClr val="tx2"/>
                </a:solidFill>
                <a:effectLst>
                  <a:outerShdw dist="45791" dir="2021404" algn="ctr" rotWithShape="0">
                    <a:srgbClr val="C0C0C0"/>
                  </a:outerShdw>
                </a:effectLst>
                <a:latin typeface="Calibri" pitchFamily="34" charset="0"/>
                <a:cs typeface="Times New Roman"/>
              </a:rPr>
              <a:t>RENTAL</a:t>
            </a:r>
            <a:r>
              <a:rPr lang="en-US" sz="4400" kern="10" spc="880" normalizeH="1" dirty="0">
                <a:ln w="9525">
                  <a:noFill/>
                  <a:round/>
                  <a:headEnd/>
                  <a:tailEnd/>
                </a:ln>
                <a:solidFill>
                  <a:schemeClr val="tx2"/>
                </a:solidFill>
                <a:effectLst>
                  <a:outerShdw dist="45791" dir="2021404" algn="ctr" rotWithShape="0">
                    <a:srgbClr val="C0C0C0"/>
                  </a:outerShdw>
                </a:effectLst>
                <a:latin typeface="Times New Roman"/>
                <a:cs typeface="Times New Roman"/>
              </a:rPr>
              <a:t> EQUIPMENT</a:t>
            </a:r>
          </a:p>
          <a:p>
            <a:pPr algn="ctr"/>
            <a:r>
              <a:rPr lang="en-US" sz="4400" kern="10" spc="880" normalizeH="1" dirty="0">
                <a:ln w="9525">
                  <a:noFill/>
                  <a:round/>
                  <a:headEnd/>
                  <a:tailEnd/>
                </a:ln>
                <a:solidFill>
                  <a:schemeClr val="tx2"/>
                </a:solidFill>
                <a:effectLst>
                  <a:outerShdw dist="45791" dir="2021404" algn="ctr" rotWithShape="0">
                    <a:srgbClr val="C0C0C0"/>
                  </a:outerShdw>
                </a:effectLst>
                <a:latin typeface="Times New Roman"/>
                <a:cs typeface="Times New Roman"/>
              </a:rPr>
              <a:t>&amp; SMALL TOOLS</a:t>
            </a: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838200" y="533400"/>
            <a:ext cx="7607300" cy="762000"/>
          </a:xfrm>
          <a:noFill/>
          <a:ln/>
        </p:spPr>
        <p:txBody>
          <a:bodyPr/>
          <a:lstStyle/>
          <a:p>
            <a:pPr>
              <a:lnSpc>
                <a:spcPct val="100000"/>
              </a:lnSpc>
            </a:pPr>
            <a:r>
              <a:rPr lang="en-US" u="sng" dirty="0" smtClean="0">
                <a:latin typeface="Verdana" panose="020B0604030504040204" pitchFamily="34" charset="0"/>
                <a:ea typeface="Verdana" panose="020B0604030504040204" pitchFamily="34" charset="0"/>
                <a:cs typeface="Verdana" panose="020B0604030504040204" pitchFamily="34" charset="0"/>
              </a:rPr>
              <a:t>Rental Equipment &amp; Small Tools</a:t>
            </a:r>
            <a:endParaRPr lang="en-US" u="sng"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99395" name="Rectangle 3"/>
          <p:cNvSpPr>
            <a:spLocks noGrp="1" noChangeArrowheads="1"/>
          </p:cNvSpPr>
          <p:nvPr>
            <p:ph idx="1"/>
          </p:nvPr>
        </p:nvSpPr>
        <p:spPr>
          <a:xfrm>
            <a:off x="457200" y="1371600"/>
            <a:ext cx="8077200" cy="4953000"/>
          </a:xfrm>
          <a:noFill/>
          <a:ln/>
        </p:spPr>
        <p:txBody>
          <a:bodyPr/>
          <a:lstStyle/>
          <a:p>
            <a:pPr>
              <a:lnSpc>
                <a:spcPct val="100000"/>
              </a:lnSpc>
              <a:spcAft>
                <a:spcPct val="40000"/>
              </a:spcAft>
              <a:buNone/>
            </a:pPr>
            <a:endParaRPr lang="en-US" sz="1600" dirty="0" smtClean="0"/>
          </a:p>
          <a:p>
            <a:pPr>
              <a:lnSpc>
                <a:spcPct val="100000"/>
              </a:lnSpc>
              <a:spcAft>
                <a:spcPct val="40000"/>
              </a:spcAft>
              <a:buNone/>
            </a:pPr>
            <a:r>
              <a:rPr lang="en-US" sz="1800" dirty="0" smtClean="0">
                <a:latin typeface="Verdana" panose="020B0604030504040204" pitchFamily="34" charset="0"/>
                <a:ea typeface="Verdana" panose="020B0604030504040204" pitchFamily="34" charset="0"/>
                <a:cs typeface="Verdana" panose="020B0604030504040204" pitchFamily="34" charset="0"/>
              </a:rPr>
              <a:t>Contractor Owned Equipment Rental Charges:</a:t>
            </a:r>
          </a:p>
          <a:p>
            <a:pPr>
              <a:lnSpc>
                <a:spcPct val="100000"/>
              </a:lnSpc>
              <a:spcAft>
                <a:spcPct val="40000"/>
              </a:spcAft>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spcAft>
                <a:spcPct val="40000"/>
              </a:spcAft>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The use of Rental equipment and rates must be approved in advance by the Owner.</a:t>
            </a:r>
          </a:p>
          <a:p>
            <a:pPr>
              <a:lnSpc>
                <a:spcPct val="100000"/>
              </a:lnSpc>
              <a:spcAft>
                <a:spcPct val="40000"/>
              </a:spcAft>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The rate cannot exceed 75% of the rate published by Associated Equipment Distributors for Contactor Owned Equipment Rentals </a:t>
            </a:r>
          </a:p>
          <a:p>
            <a:pPr>
              <a:lnSpc>
                <a:spcPct val="100000"/>
              </a:lnSpc>
              <a:spcAft>
                <a:spcPct val="40000"/>
              </a:spcAft>
              <a:buFont typeface="Arial" pitchFamily="34" charset="0"/>
              <a:buChar char="•"/>
            </a:pPr>
            <a:r>
              <a:rPr lang="en-US" sz="1800" u="sng" dirty="0" smtClean="0">
                <a:latin typeface="Verdana" panose="020B0604030504040204" pitchFamily="34" charset="0"/>
                <a:ea typeface="Verdana" panose="020B0604030504040204" pitchFamily="34" charset="0"/>
                <a:cs typeface="Verdana" panose="020B0604030504040204" pitchFamily="34" charset="0"/>
              </a:rPr>
              <a:t>Total rental should not exceed 60% of the fair market value of equipment</a:t>
            </a:r>
            <a:r>
              <a:rPr lang="en-US" sz="1800" dirty="0" smtClean="0">
                <a:latin typeface="Verdana" panose="020B0604030504040204" pitchFamily="34" charset="0"/>
                <a:ea typeface="Verdana" panose="020B0604030504040204" pitchFamily="34" charset="0"/>
                <a:cs typeface="Verdana" panose="020B0604030504040204" pitchFamily="34" charset="0"/>
              </a:rPr>
              <a:t>.	</a:t>
            </a:r>
          </a:p>
          <a:p>
            <a:pPr>
              <a:lnSpc>
                <a:spcPct val="100000"/>
              </a:lnSpc>
              <a:spcAft>
                <a:spcPct val="40000"/>
              </a:spcAft>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Aft>
                <a:spcPct val="40000"/>
              </a:spcAft>
              <a:buNone/>
            </a:pPr>
            <a:r>
              <a:rPr lang="en-US" sz="1800" dirty="0" smtClean="0">
                <a:latin typeface="Verdana" panose="020B0604030504040204" pitchFamily="34" charset="0"/>
                <a:ea typeface="Verdana" panose="020B0604030504040204" pitchFamily="34" charset="0"/>
                <a:cs typeface="Verdana" panose="020B0604030504040204" pitchFamily="34" charset="0"/>
              </a:rPr>
              <a:t>Third Party Equipment Rentals:</a:t>
            </a:r>
          </a:p>
          <a:p>
            <a:pPr>
              <a:lnSpc>
                <a:spcPct val="100000"/>
              </a:lnSpc>
              <a:spcAft>
                <a:spcPct val="40000"/>
              </a:spcAft>
              <a:buNone/>
            </a:pPr>
            <a:r>
              <a:rPr lang="en-US" sz="1800" dirty="0" smtClean="0">
                <a:latin typeface="Verdana" panose="020B0604030504040204" pitchFamily="34" charset="0"/>
                <a:ea typeface="Verdana" panose="020B0604030504040204" pitchFamily="34" charset="0"/>
                <a:cs typeface="Verdana" panose="020B0604030504040204" pitchFamily="34" charset="0"/>
              </a:rPr>
              <a:t>    Total rental cannot exceed the </a:t>
            </a:r>
            <a:r>
              <a:rPr lang="en-US" sz="1800" u="sng" dirty="0" smtClean="0">
                <a:latin typeface="Verdana" panose="020B0604030504040204" pitchFamily="34" charset="0"/>
                <a:ea typeface="Verdana" panose="020B0604030504040204" pitchFamily="34" charset="0"/>
                <a:cs typeface="Verdana" panose="020B0604030504040204" pitchFamily="34" charset="0"/>
              </a:rPr>
              <a:t>fair market value </a:t>
            </a:r>
            <a:r>
              <a:rPr lang="en-US" sz="1800" dirty="0" smtClean="0">
                <a:latin typeface="Verdana" panose="020B0604030504040204" pitchFamily="34" charset="0"/>
                <a:ea typeface="Verdana" panose="020B0604030504040204" pitchFamily="34" charset="0"/>
                <a:cs typeface="Verdana" panose="020B0604030504040204" pitchFamily="34" charset="0"/>
              </a:rPr>
              <a:t>of equipment at the time of rental.</a:t>
            </a:r>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467725" cy="762000"/>
          </a:xfrm>
        </p:spPr>
        <p:txBody>
          <a:bodyPr/>
          <a:lstStyle/>
          <a:p>
            <a:r>
              <a:rPr lang="en-US" u="sng" dirty="0" smtClean="0"/>
              <a:t/>
            </a:r>
            <a:br>
              <a:rPr lang="en-US" u="sng" dirty="0" smtClean="0"/>
            </a:br>
            <a:r>
              <a:rPr lang="en-US" u="sng" dirty="0" smtClean="0">
                <a:latin typeface="Verdana" panose="020B0604030504040204" pitchFamily="34" charset="0"/>
                <a:ea typeface="Verdana" panose="020B0604030504040204" pitchFamily="34" charset="0"/>
                <a:cs typeface="Verdana" panose="020B0604030504040204" pitchFamily="34" charset="0"/>
              </a:rPr>
              <a:t>Rental Equipment &amp; Small Tools</a:t>
            </a:r>
            <a:r>
              <a:rPr lang="en-US" sz="3200" u="sng" dirty="0" smtClean="0">
                <a:latin typeface="Verdana" panose="020B0604030504040204" pitchFamily="34" charset="0"/>
                <a:ea typeface="Verdana" panose="020B0604030504040204" pitchFamily="34" charset="0"/>
                <a:cs typeface="Verdana" panose="020B0604030504040204" pitchFamily="34" charset="0"/>
              </a:rPr>
              <a:t/>
            </a:r>
            <a:br>
              <a:rPr lang="en-US" sz="3200" u="sng" dirty="0" smtClean="0">
                <a:latin typeface="Verdana" panose="020B0604030504040204" pitchFamily="34" charset="0"/>
                <a:ea typeface="Verdana" panose="020B0604030504040204" pitchFamily="34" charset="0"/>
                <a:cs typeface="Verdana" panose="020B0604030504040204" pitchFamily="34" charset="0"/>
              </a:rPr>
            </a:br>
            <a:endParaRPr lang="en-US" u="sng"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762001" y="1895475"/>
            <a:ext cx="7772399" cy="4429125"/>
          </a:xfrm>
        </p:spPr>
        <p:txBody>
          <a:bodyPr/>
          <a:lstStyle/>
          <a:p>
            <a:pPr algn="ctr">
              <a:lnSpc>
                <a:spcPct val="100000"/>
              </a:lnSpc>
              <a:buNone/>
            </a:pPr>
            <a:r>
              <a:rPr lang="en-US" sz="1800" dirty="0" smtClean="0"/>
              <a:t>  </a:t>
            </a: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  Routine maintenance  and minor repairs may be charged </a:t>
            </a: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to the project.  </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Major  repairs are not allowable.</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  Ensure that rentals are returned in a timely manner.</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396875" indent="-396875">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Be aware of any  rentals that may be covered under a lease purchase agreement.</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396875" indent="-396875">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Any rental rebates received by CM  should be reimbursed to the project.</a:t>
            </a:r>
          </a:p>
          <a:p>
            <a:pPr>
              <a:buNone/>
            </a:pPr>
            <a:r>
              <a:rPr lang="en-US" sz="2000" dirty="0" smtClean="0"/>
              <a:t>    </a:t>
            </a:r>
            <a:endParaRPr lang="en-US" sz="2000" dirty="0"/>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762001" y="609600"/>
            <a:ext cx="7848600" cy="990600"/>
          </a:xfrm>
        </p:spPr>
        <p:txBody>
          <a:bodyPr/>
          <a:lstStyle/>
          <a:p>
            <a:r>
              <a:rPr lang="en-US" u="sng" dirty="0" smtClean="0">
                <a:latin typeface="Verdana" panose="020B0604030504040204" pitchFamily="34" charset="0"/>
                <a:ea typeface="Verdana" panose="020B0604030504040204" pitchFamily="34" charset="0"/>
                <a:cs typeface="Verdana" panose="020B0604030504040204" pitchFamily="34" charset="0"/>
              </a:rPr>
              <a:t>Rental Equipment &amp; Small Tools</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03491" name="Rectangle 3"/>
          <p:cNvSpPr>
            <a:spLocks noGrp="1" noChangeArrowheads="1"/>
          </p:cNvSpPr>
          <p:nvPr>
            <p:ph idx="1"/>
          </p:nvPr>
        </p:nvSpPr>
        <p:spPr>
          <a:xfrm>
            <a:off x="990600" y="1524000"/>
            <a:ext cx="7315200" cy="5029200"/>
          </a:xfrm>
        </p:spPr>
        <p:txBody>
          <a:bodyPr/>
          <a:lstStyle/>
          <a:p>
            <a:pPr algn="ctr">
              <a:lnSpc>
                <a:spcPct val="100000"/>
              </a:lnSpc>
              <a:spcAft>
                <a:spcPct val="40000"/>
              </a:spcAft>
              <a:buNone/>
            </a:pPr>
            <a:endParaRPr lang="en-US" sz="1600" u="sng" dirty="0" smtClean="0"/>
          </a:p>
          <a:p>
            <a:pPr>
              <a:lnSpc>
                <a:spcPct val="100000"/>
              </a:lnSpc>
              <a:spcAft>
                <a:spcPct val="40000"/>
              </a:spcAft>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   Small Tools and Consumables should be defined.</a:t>
            </a:r>
          </a:p>
          <a:p>
            <a:pPr>
              <a:lnSpc>
                <a:spcPct val="100000"/>
              </a:lnSpc>
              <a:spcAft>
                <a:spcPct val="40000"/>
              </a:spcAft>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spcAft>
                <a:spcPct val="40000"/>
              </a:spcAft>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   Charged at actual cost or as a % of labor or contract </a:t>
            </a:r>
          </a:p>
          <a:p>
            <a:pPr marL="0" indent="0">
              <a:lnSpc>
                <a:spcPct val="100000"/>
              </a:lnSpc>
              <a:spcAft>
                <a:spcPct val="40000"/>
              </a:spcAft>
              <a:buNone/>
            </a:pP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 amount.</a:t>
            </a:r>
          </a:p>
          <a:p>
            <a:pPr>
              <a:lnSpc>
                <a:spcPct val="100000"/>
              </a:lnSpc>
              <a:spcAft>
                <a:spcPct val="40000"/>
              </a:spcAft>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514350" indent="-514350">
              <a:lnSpc>
                <a:spcPct val="100000"/>
              </a:lnSpc>
              <a:spcAft>
                <a:spcPct val="40000"/>
              </a:spcAft>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Small tools and consumables should not be a CM profit center.</a:t>
            </a:r>
          </a:p>
          <a:p>
            <a:pPr>
              <a:lnSpc>
                <a:spcPct val="100000"/>
              </a:lnSpc>
              <a:spcAft>
                <a:spcPct val="40000"/>
              </a:spcAft>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spcAft>
                <a:spcPct val="40000"/>
              </a:spcAft>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   Ensure double </a:t>
            </a:r>
            <a:r>
              <a:rPr lang="en-US" sz="1800" dirty="0">
                <a:latin typeface="Verdana" panose="020B0604030504040204" pitchFamily="34" charset="0"/>
                <a:ea typeface="Verdana" panose="020B0604030504040204" pitchFamily="34" charset="0"/>
                <a:cs typeface="Verdana" panose="020B0604030504040204" pitchFamily="34" charset="0"/>
              </a:rPr>
              <a:t>billing of small tools or consumables </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Aft>
                <a:spcPct val="40000"/>
              </a:spcAft>
              <a:buNone/>
            </a:pP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does not occur.</a:t>
            </a:r>
          </a:p>
          <a:p>
            <a:pPr>
              <a:lnSpc>
                <a:spcPct val="100000"/>
              </a:lnSpc>
              <a:spcAft>
                <a:spcPct val="40000"/>
              </a:spcAft>
              <a:buNone/>
            </a:pPr>
            <a:r>
              <a:rPr lang="en-US" sz="2400" dirty="0" smtClean="0"/>
              <a:t>    </a:t>
            </a:r>
            <a:endParaRPr lang="en-US" sz="2400" dirty="0"/>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914400" y="304800"/>
            <a:ext cx="7315200" cy="914400"/>
          </a:xfrm>
          <a:noFill/>
          <a:ln/>
        </p:spPr>
        <p:txBody>
          <a:bodyPr/>
          <a:lstStyle/>
          <a:p>
            <a:pPr>
              <a:lnSpc>
                <a:spcPct val="100000"/>
              </a:lnSpc>
            </a:pPr>
            <a:r>
              <a:rPr lang="en-US" u="sng" dirty="0" smtClean="0">
                <a:latin typeface="Verdana" panose="020B0604030504040204" pitchFamily="34" charset="0"/>
                <a:ea typeface="Verdana" panose="020B0604030504040204" pitchFamily="34" charset="0"/>
                <a:cs typeface="Verdana" panose="020B0604030504040204" pitchFamily="34" charset="0"/>
              </a:rPr>
              <a:t>Material</a:t>
            </a:r>
            <a:endParaRPr lang="en-US" u="sng" dirty="0">
              <a:latin typeface="Verdana" panose="020B0604030504040204" pitchFamily="34" charset="0"/>
              <a:ea typeface="Verdana" panose="020B0604030504040204" pitchFamily="34" charset="0"/>
              <a:cs typeface="Verdana" panose="020B0604030504040204" pitchFamily="34" charset="0"/>
            </a:endParaRPr>
          </a:p>
        </p:txBody>
      </p:sp>
      <p:sp>
        <p:nvSpPr>
          <p:cNvPr id="706563" name="Rectangle 3"/>
          <p:cNvSpPr>
            <a:spLocks noGrp="1" noChangeArrowheads="1"/>
          </p:cNvSpPr>
          <p:nvPr>
            <p:ph idx="1"/>
          </p:nvPr>
        </p:nvSpPr>
        <p:spPr>
          <a:xfrm>
            <a:off x="533400" y="1295400"/>
            <a:ext cx="7848600" cy="4724400"/>
          </a:xfrm>
          <a:noFill/>
          <a:ln/>
        </p:spPr>
        <p:txBody>
          <a:bodyPr/>
          <a:lstStyle/>
          <a:p>
            <a:pPr algn="ctr">
              <a:lnSpc>
                <a:spcPct val="90000"/>
              </a:lnSpc>
              <a:spcBef>
                <a:spcPct val="50000"/>
              </a:spcBef>
              <a:buNone/>
            </a:pPr>
            <a:endParaRPr lang="en-US" sz="1800" u="sng" dirty="0"/>
          </a:p>
          <a:p>
            <a:pPr>
              <a:lnSpc>
                <a:spcPct val="90000"/>
              </a:lnSpc>
              <a:spcBef>
                <a:spcPct val="50000"/>
              </a:spcBef>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 Ensure that Contractor bills for material at actual cost.</a:t>
            </a:r>
          </a:p>
          <a:p>
            <a:pPr>
              <a:lnSpc>
                <a:spcPct val="90000"/>
              </a:lnSpc>
              <a:spcBef>
                <a:spcPct val="50000"/>
              </a:spcBef>
              <a:buFont typeface="Arial" pitchFamily="34" charset="0"/>
              <a:buChar char="•"/>
            </a:pPr>
            <a:endParaRPr lang="en-US" sz="1800" dirty="0">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50000"/>
              </a:spcBef>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Ensure that project is not billed for quantities that exceed </a:t>
            </a:r>
          </a:p>
          <a:p>
            <a:pPr marL="0" indent="0">
              <a:lnSpc>
                <a:spcPct val="90000"/>
              </a:lnSpc>
              <a:spcBef>
                <a:spcPct val="50000"/>
              </a:spcBef>
              <a:buNone/>
            </a:pP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sz="1800" dirty="0" smtClean="0">
                <a:latin typeface="Verdana" panose="020B0604030504040204" pitchFamily="34" charset="0"/>
                <a:ea typeface="Verdana" panose="020B0604030504040204" pitchFamily="34" charset="0"/>
                <a:cs typeface="Verdana" panose="020B0604030504040204" pitchFamily="34" charset="0"/>
              </a:rPr>
              <a:t>amount actually required / used.</a:t>
            </a:r>
          </a:p>
          <a:p>
            <a:pPr marL="342900" indent="-342900">
              <a:lnSpc>
                <a:spcPct val="90000"/>
              </a:lnSpc>
              <a:spcBef>
                <a:spcPct val="50000"/>
              </a:spcBef>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50000"/>
              </a:spcBef>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Ensure that credit is received for unused or reusable  items.</a:t>
            </a:r>
          </a:p>
          <a:p>
            <a:pPr>
              <a:lnSpc>
                <a:spcPct val="90000"/>
              </a:lnSpc>
              <a:spcBef>
                <a:spcPct val="50000"/>
              </a:spcBef>
              <a:buFont typeface="Arial"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50000"/>
              </a:spcBef>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Ensure that material meets required specifications.</a:t>
            </a:r>
          </a:p>
          <a:p>
            <a:pPr>
              <a:lnSpc>
                <a:spcPct val="90000"/>
              </a:lnSpc>
              <a:spcBef>
                <a:spcPct val="50000"/>
              </a:spcBef>
              <a:buFont typeface="Arial"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50000"/>
              </a:spcBef>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Ensure that material is secure.</a:t>
            </a:r>
          </a:p>
          <a:p>
            <a:pPr>
              <a:lnSpc>
                <a:spcPct val="90000"/>
              </a:lnSpc>
              <a:spcBef>
                <a:spcPct val="50000"/>
              </a:spcBef>
              <a:buFont typeface="Arial"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ct val="50000"/>
              </a:spcBef>
              <a:buFont typeface="Arial" pitchFamily="34" charset="0"/>
              <a:buChar char="•"/>
            </a:pP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3400"/>
            <a:ext cx="7315200" cy="838200"/>
          </a:xfrm>
        </p:spPr>
        <p:txBody>
          <a:bodyPr/>
          <a:lstStyle/>
          <a:p>
            <a:r>
              <a:rPr lang="en-US" u="sng" dirty="0" smtClean="0">
                <a:effectLst/>
                <a:latin typeface="Verdana" panose="020B0604030504040204" pitchFamily="34" charset="0"/>
                <a:ea typeface="Verdana" panose="020B0604030504040204" pitchFamily="34" charset="0"/>
                <a:cs typeface="Verdana" panose="020B0604030504040204" pitchFamily="34" charset="0"/>
              </a:rPr>
              <a:t>Allowances</a:t>
            </a:r>
            <a:endParaRPr lang="en-US" u="sng"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33401" y="1676400"/>
            <a:ext cx="8362950" cy="4648201"/>
          </a:xfrm>
        </p:spPr>
        <p:txBody>
          <a:bodyPr/>
          <a:lstStyle/>
          <a:p>
            <a:pPr algn="ctr">
              <a:buNone/>
            </a:pPr>
            <a:endParaRPr lang="en-US" sz="1600" u="sng" dirty="0" smtClean="0"/>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Allowances may or may not be part of the General Conditions.</a:t>
            </a:r>
          </a:p>
          <a:p>
            <a:pPr>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Instances  may occur where the expense for certain line items has not been identified.  When this occurs, an allowance or an estimated amount is identified and included within the GMA.</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Ideally,  Allowances should not be encouraged.</a:t>
            </a:r>
          </a:p>
        </p:txBody>
      </p:sp>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7315200" cy="914400"/>
          </a:xfrm>
        </p:spPr>
        <p:txBody>
          <a:bodyPr/>
          <a:lstStyle/>
          <a:p>
            <a:r>
              <a:rPr lang="en-US" u="sng" dirty="0" smtClean="0">
                <a:effectLst/>
                <a:latin typeface="Verdana" panose="020B0604030504040204" pitchFamily="34" charset="0"/>
                <a:ea typeface="Verdana" panose="020B0604030504040204" pitchFamily="34" charset="0"/>
                <a:cs typeface="Verdana" panose="020B0604030504040204" pitchFamily="34" charset="0"/>
              </a:rPr>
              <a:t>Allowances</a:t>
            </a:r>
            <a:endParaRPr lang="en-US" u="sng"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1" y="1895475"/>
            <a:ext cx="8286750" cy="4429125"/>
          </a:xfrm>
        </p:spPr>
        <p:txBody>
          <a:bodyPr/>
          <a:lstStyle/>
          <a:p>
            <a:pPr>
              <a:buNone/>
            </a:pPr>
            <a:endParaRPr lang="en-US" sz="1800" dirty="0" smtClean="0"/>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The actual value of the line item in which an Allowance has been assigned must be approved by the Owner prior to the expense being incurred.</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Allowance funding in excess of actual cost is not included within the GMA.</a:t>
            </a:r>
          </a:p>
          <a:p>
            <a:pPr>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Only incurred costs are reimbursed.</a:t>
            </a:r>
          </a:p>
          <a:p>
            <a:pPr>
              <a:buFont typeface="Arial"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Internal Labor should </a:t>
            </a:r>
            <a:r>
              <a:rPr lang="en-US" sz="1800" smtClean="0">
                <a:latin typeface="Verdana" panose="020B0604030504040204" pitchFamily="34" charset="0"/>
                <a:ea typeface="Verdana" panose="020B0604030504040204" pitchFamily="34" charset="0"/>
                <a:cs typeface="Verdana" panose="020B0604030504040204" pitchFamily="34" charset="0"/>
              </a:rPr>
              <a:t>be monitored.</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endParaRPr lang="en-US" sz="2400" dirty="0"/>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0" y="971550"/>
            <a:ext cx="9144000" cy="1085850"/>
          </a:xfrm>
          <a:noFill/>
          <a:ln/>
        </p:spPr>
        <p:txBody>
          <a:bodyPr/>
          <a:lstStyle/>
          <a:p>
            <a:r>
              <a:rPr lang="en-US" dirty="0" smtClean="0">
                <a:effectLst/>
              </a:rPr>
              <a:t>Accounting </a:t>
            </a:r>
            <a:r>
              <a:rPr lang="en-US" dirty="0">
                <a:effectLst/>
              </a:rPr>
              <a:t>Controls </a:t>
            </a:r>
            <a:br>
              <a:rPr lang="en-US" dirty="0">
                <a:effectLst/>
              </a:rPr>
            </a:br>
            <a:r>
              <a:rPr lang="en-US" u="sng" dirty="0">
                <a:effectLst/>
              </a:rPr>
              <a:t>Invoice Approval</a:t>
            </a:r>
            <a:endParaRPr lang="en-US" dirty="0">
              <a:effectLst/>
            </a:endParaRPr>
          </a:p>
        </p:txBody>
      </p:sp>
      <p:graphicFrame>
        <p:nvGraphicFramePr>
          <p:cNvPr id="650243" name="Object 3"/>
          <p:cNvGraphicFramePr>
            <a:graphicFrameLocks noChangeAspect="1"/>
          </p:cNvGraphicFramePr>
          <p:nvPr/>
        </p:nvGraphicFramePr>
        <p:xfrm>
          <a:off x="2667000" y="2667000"/>
          <a:ext cx="3505200" cy="3868738"/>
        </p:xfrm>
        <a:graphic>
          <a:graphicData uri="http://schemas.openxmlformats.org/presentationml/2006/ole">
            <mc:AlternateContent xmlns:mc="http://schemas.openxmlformats.org/markup-compatibility/2006">
              <mc:Choice xmlns:v="urn:schemas-microsoft-com:vml" Requires="v">
                <p:oleObj spid="_x0000_s650348" name="Clip" r:id="rId4" imgW="1772640" imgH="3468960" progId="">
                  <p:embed/>
                </p:oleObj>
              </mc:Choice>
              <mc:Fallback>
                <p:oleObj name="Clip" r:id="rId4" imgW="1772640" imgH="346896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667000"/>
                        <a:ext cx="3505200" cy="3868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0" y="457200"/>
            <a:ext cx="9144000" cy="838200"/>
          </a:xfrm>
        </p:spPr>
        <p:txBody>
          <a:bodyPr/>
          <a:lstStyle/>
          <a:p>
            <a:r>
              <a:rPr lang="en-US" u="sng" dirty="0">
                <a:effectLst/>
                <a:latin typeface="Verdana" panose="020B0604030504040204" pitchFamily="34" charset="0"/>
                <a:ea typeface="Verdana" panose="020B0604030504040204" pitchFamily="34" charset="0"/>
                <a:cs typeface="Verdana" panose="020B0604030504040204" pitchFamily="34" charset="0"/>
              </a:rPr>
              <a:t>Invoice Approval</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23619" name="Rectangle 3"/>
          <p:cNvSpPr>
            <a:spLocks noGrp="1" noChangeArrowheads="1"/>
          </p:cNvSpPr>
          <p:nvPr>
            <p:ph idx="1"/>
          </p:nvPr>
        </p:nvSpPr>
        <p:spPr>
          <a:xfrm>
            <a:off x="990600" y="1524000"/>
            <a:ext cx="7572375" cy="4648200"/>
          </a:xfrm>
        </p:spPr>
        <p:txBody>
          <a:bodyPr/>
          <a:lstStyle/>
          <a:p>
            <a:pPr>
              <a:lnSpc>
                <a:spcPct val="110000"/>
              </a:lnSpc>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The accuracy and validity of the CM invoice depends on the CM’s invoice preparation process.</a:t>
            </a:r>
          </a:p>
          <a:p>
            <a:pPr>
              <a:lnSpc>
                <a:spcPct val="110000"/>
              </a:lnSpc>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nSpc>
                <a:spcPct val="110000"/>
              </a:lnSpc>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Meet with the CM and evaluate how the CM ensures that each charge is accurate and valid.</a:t>
            </a:r>
          </a:p>
          <a:p>
            <a:pPr>
              <a:lnSpc>
                <a:spcPct val="110000"/>
              </a:lnSpc>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lnSpc>
                <a:spcPct val="110000"/>
              </a:lnSpc>
              <a:buNone/>
            </a:pPr>
            <a:r>
              <a:rPr lang="en-US" sz="1800" dirty="0" smtClean="0">
                <a:latin typeface="Verdana" panose="020B0604030504040204" pitchFamily="34" charset="0"/>
                <a:ea typeface="Verdana" panose="020B0604030504040204" pitchFamily="34" charset="0"/>
                <a:cs typeface="Verdana" panose="020B0604030504040204" pitchFamily="34" charset="0"/>
              </a:rPr>
              <a:t>Example:  What process exists to ensure that:</a:t>
            </a:r>
          </a:p>
          <a:p>
            <a:pPr>
              <a:lnSpc>
                <a:spcPct val="110000"/>
              </a:lnSpc>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indent="3175">
              <a:lnSpc>
                <a:spcPct val="110000"/>
              </a:lnSpc>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  Hours were actually worked.</a:t>
            </a:r>
          </a:p>
          <a:p>
            <a:pPr indent="3175">
              <a:lnSpc>
                <a:spcPct val="110000"/>
              </a:lnSpc>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  All hourly rates are correct.</a:t>
            </a:r>
          </a:p>
          <a:p>
            <a:pPr indent="3175">
              <a:lnSpc>
                <a:spcPct val="110000"/>
              </a:lnSpc>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  No  duplicate charges</a:t>
            </a:r>
          </a:p>
          <a:p>
            <a:pPr indent="3175">
              <a:lnSpc>
                <a:spcPct val="110000"/>
              </a:lnSpc>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  Percentage completion of subcontract work is accurate.</a:t>
            </a:r>
          </a:p>
          <a:p>
            <a:pPr indent="3175">
              <a:lnSpc>
                <a:spcPct val="110000"/>
              </a:lnSpc>
              <a:buFont typeface="Arial" pitchFamily="34" charset="0"/>
              <a:buChar char="•"/>
            </a:pPr>
            <a:r>
              <a:rPr lang="en-US" sz="1800" i="0" dirty="0" smtClean="0">
                <a:latin typeface="Verdana" panose="020B0604030504040204" pitchFamily="34" charset="0"/>
                <a:ea typeface="Verdana" panose="020B0604030504040204" pitchFamily="34" charset="0"/>
                <a:cs typeface="Verdana" panose="020B0604030504040204" pitchFamily="34" charset="0"/>
              </a:rPr>
              <a:t>  Etc.</a:t>
            </a:r>
            <a:endParaRPr lang="en-US" sz="1800" i="0" dirty="0">
              <a:latin typeface="Verdana" panose="020B0604030504040204" pitchFamily="34" charset="0"/>
              <a:ea typeface="Verdana" panose="020B0604030504040204" pitchFamily="34" charset="0"/>
              <a:cs typeface="Verdana" panose="020B0604030504040204" pitchFamily="34" charset="0"/>
            </a:endParaRPr>
          </a:p>
          <a:p>
            <a:pPr algn="ctr">
              <a:lnSpc>
                <a:spcPct val="110000"/>
              </a:lnSpc>
              <a:buFont typeface="Wingdings" pitchFamily="2" charset="2"/>
              <a:buNone/>
            </a:pPr>
            <a:endParaRPr lang="en-US" sz="3100" dirty="0"/>
          </a:p>
          <a:p>
            <a:pPr algn="ctr">
              <a:lnSpc>
                <a:spcPct val="110000"/>
              </a:lnSpc>
              <a:buFont typeface="Wingdings" pitchFamily="2" charset="2"/>
              <a:buNone/>
            </a:pPr>
            <a:endParaRPr lang="en-US" dirty="0"/>
          </a:p>
        </p:txBody>
      </p:sp>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0" y="762000"/>
            <a:ext cx="9144000" cy="895350"/>
          </a:xfrm>
        </p:spPr>
        <p:txBody>
          <a:bodyPr/>
          <a:lstStyle/>
          <a:p>
            <a:r>
              <a:rPr lang="en-US" u="sng" dirty="0">
                <a:effectLst/>
                <a:latin typeface="Verdana" panose="020B0604030504040204" pitchFamily="34" charset="0"/>
                <a:ea typeface="Verdana" panose="020B0604030504040204" pitchFamily="34" charset="0"/>
                <a:cs typeface="Verdana" panose="020B0604030504040204" pitchFamily="34" charset="0"/>
              </a:rPr>
              <a:t>Invoice Approval</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21571" name="Rectangle 3"/>
          <p:cNvSpPr>
            <a:spLocks noGrp="1" noChangeArrowheads="1"/>
          </p:cNvSpPr>
          <p:nvPr>
            <p:ph idx="1"/>
          </p:nvPr>
        </p:nvSpPr>
        <p:spPr>
          <a:xfrm>
            <a:off x="990599" y="1981200"/>
            <a:ext cx="7239001" cy="4581525"/>
          </a:xfrm>
        </p:spPr>
        <p:txBody>
          <a:bodyPr/>
          <a:lstStyle/>
          <a:p>
            <a:pPr>
              <a:lnSpc>
                <a:spcPct val="95000"/>
              </a:lnSpc>
              <a:spcBef>
                <a:spcPct val="10000"/>
              </a:spcBef>
              <a:spcAft>
                <a:spcPct val="10000"/>
              </a:spcAft>
              <a:buNone/>
            </a:pPr>
            <a:r>
              <a:rPr lang="en-US" sz="2000" dirty="0" smtClean="0"/>
              <a:t>	</a:t>
            </a:r>
            <a:r>
              <a:rPr lang="en-US" sz="1800" dirty="0" smtClean="0">
                <a:latin typeface="Verdana" panose="020B0604030504040204" pitchFamily="34" charset="0"/>
                <a:ea typeface="Verdana" panose="020B0604030504040204" pitchFamily="34" charset="0"/>
                <a:cs typeface="Verdana" panose="020B0604030504040204" pitchFamily="34" charset="0"/>
              </a:rPr>
              <a:t>Review </a:t>
            </a:r>
            <a:r>
              <a:rPr lang="en-US" sz="1800" dirty="0">
                <a:latin typeface="Verdana" panose="020B0604030504040204" pitchFamily="34" charset="0"/>
                <a:ea typeface="Verdana" panose="020B0604030504040204" pitchFamily="34" charset="0"/>
                <a:cs typeface="Verdana" panose="020B0604030504040204" pitchFamily="34" charset="0"/>
              </a:rPr>
              <a:t>the contractor’s </a:t>
            </a:r>
            <a:r>
              <a:rPr lang="en-US" sz="1800" dirty="0" smtClean="0">
                <a:latin typeface="Verdana" panose="020B0604030504040204" pitchFamily="34" charset="0"/>
                <a:ea typeface="Verdana" panose="020B0604030504040204" pitchFamily="34" charset="0"/>
                <a:cs typeface="Verdana" panose="020B0604030504040204" pitchFamily="34" charset="0"/>
              </a:rPr>
              <a:t>procedures</a:t>
            </a:r>
          </a:p>
          <a:p>
            <a:pPr>
              <a:lnSpc>
                <a:spcPct val="95000"/>
              </a:lnSpc>
              <a:spcBef>
                <a:spcPct val="10000"/>
              </a:spcBef>
              <a:spcAft>
                <a:spcPct val="10000"/>
              </a:spcAft>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lvl="2">
              <a:spcBef>
                <a:spcPct val="10000"/>
              </a:spcBef>
              <a:spcAft>
                <a:spcPct val="10000"/>
              </a:spcAft>
              <a:buFont typeface="Arial" panose="020B0604020202020204" pitchFamily="34" charset="0"/>
              <a:buChar char="•"/>
            </a:pPr>
            <a:r>
              <a:rPr lang="en-US" sz="1800" i="0" dirty="0">
                <a:latin typeface="Verdana" panose="020B0604030504040204" pitchFamily="34" charset="0"/>
                <a:ea typeface="Verdana" panose="020B0604030504040204" pitchFamily="34" charset="0"/>
                <a:cs typeface="Verdana" panose="020B0604030504040204" pitchFamily="34" charset="0"/>
              </a:rPr>
              <a:t>How are charges generated?</a:t>
            </a:r>
          </a:p>
          <a:p>
            <a:pPr lvl="2">
              <a:spcBef>
                <a:spcPct val="10000"/>
              </a:spcBef>
              <a:spcAft>
                <a:spcPct val="10000"/>
              </a:spcAft>
              <a:buFont typeface="Arial" panose="020B0604020202020204" pitchFamily="34" charset="0"/>
              <a:buChar char="•"/>
            </a:pPr>
            <a:r>
              <a:rPr lang="en-US" sz="1800" i="0" dirty="0">
                <a:latin typeface="Verdana" panose="020B0604030504040204" pitchFamily="34" charset="0"/>
                <a:ea typeface="Verdana" panose="020B0604030504040204" pitchFamily="34" charset="0"/>
                <a:cs typeface="Verdana" panose="020B0604030504040204" pitchFamily="34" charset="0"/>
              </a:rPr>
              <a:t>Who </a:t>
            </a:r>
            <a:r>
              <a:rPr lang="en-US" sz="1800" i="0" dirty="0" smtClean="0">
                <a:latin typeface="Verdana" panose="020B0604030504040204" pitchFamily="34" charset="0"/>
                <a:ea typeface="Verdana" panose="020B0604030504040204" pitchFamily="34" charset="0"/>
                <a:cs typeface="Verdana" panose="020B0604030504040204" pitchFamily="34" charset="0"/>
              </a:rPr>
              <a:t>reviews and approves </a:t>
            </a:r>
            <a:r>
              <a:rPr lang="en-US" sz="1800" i="0" dirty="0">
                <a:latin typeface="Verdana" panose="020B0604030504040204" pitchFamily="34" charset="0"/>
                <a:ea typeface="Verdana" panose="020B0604030504040204" pitchFamily="34" charset="0"/>
                <a:cs typeface="Verdana" panose="020B0604030504040204" pitchFamily="34" charset="0"/>
              </a:rPr>
              <a:t>charges/invoices?</a:t>
            </a:r>
          </a:p>
          <a:p>
            <a:pPr lvl="2">
              <a:spcBef>
                <a:spcPct val="10000"/>
              </a:spcBef>
              <a:spcAft>
                <a:spcPct val="10000"/>
              </a:spcAft>
              <a:buFont typeface="Arial" panose="020B0604020202020204" pitchFamily="34" charset="0"/>
              <a:buChar char="•"/>
            </a:pPr>
            <a:r>
              <a:rPr lang="en-US" sz="1800" i="0" dirty="0">
                <a:latin typeface="Verdana" panose="020B0604030504040204" pitchFamily="34" charset="0"/>
                <a:ea typeface="Verdana" panose="020B0604030504040204" pitchFamily="34" charset="0"/>
                <a:cs typeface="Verdana" panose="020B0604030504040204" pitchFamily="34" charset="0"/>
              </a:rPr>
              <a:t>What is reviewed?</a:t>
            </a:r>
          </a:p>
          <a:p>
            <a:pPr lvl="2">
              <a:spcBef>
                <a:spcPct val="10000"/>
              </a:spcBef>
              <a:spcAft>
                <a:spcPct val="10000"/>
              </a:spcAft>
              <a:buFont typeface="Arial" panose="020B0604020202020204" pitchFamily="34" charset="0"/>
              <a:buChar char="•"/>
            </a:pPr>
            <a:r>
              <a:rPr lang="en-US" sz="1800" i="0" dirty="0">
                <a:latin typeface="Verdana" panose="020B0604030504040204" pitchFamily="34" charset="0"/>
                <a:ea typeface="Verdana" panose="020B0604030504040204" pitchFamily="34" charset="0"/>
                <a:cs typeface="Verdana" panose="020B0604030504040204" pitchFamily="34" charset="0"/>
              </a:rPr>
              <a:t>What has </a:t>
            </a:r>
            <a:r>
              <a:rPr lang="en-US" sz="1800" i="0" dirty="0" smtClean="0">
                <a:latin typeface="Verdana" panose="020B0604030504040204" pitchFamily="34" charset="0"/>
                <a:ea typeface="Verdana" panose="020B0604030504040204" pitchFamily="34" charset="0"/>
                <a:cs typeface="Verdana" panose="020B0604030504040204" pitchFamily="34" charset="0"/>
              </a:rPr>
              <a:t>the </a:t>
            </a:r>
            <a:r>
              <a:rPr lang="en-US" sz="1800" i="0" dirty="0">
                <a:latin typeface="Verdana" panose="020B0604030504040204" pitchFamily="34" charset="0"/>
                <a:ea typeface="Verdana" panose="020B0604030504040204" pitchFamily="34" charset="0"/>
                <a:cs typeface="Verdana" panose="020B0604030504040204" pitchFamily="34" charset="0"/>
              </a:rPr>
              <a:t>past history with this contractor been like? </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15325" cy="990600"/>
          </a:xfrm>
        </p:spPr>
        <p:txBody>
          <a:bodyPr/>
          <a:lstStyle/>
          <a:p>
            <a:r>
              <a:rPr lang="en-US" dirty="0"/>
              <a:t>Safety Briefing</a:t>
            </a:r>
            <a:br>
              <a:rPr lang="en-US" dirty="0"/>
            </a:br>
            <a:r>
              <a:rPr lang="en-US" dirty="0"/>
              <a:t>Do Not Do This</a:t>
            </a:r>
          </a:p>
        </p:txBody>
      </p:sp>
      <p:pic>
        <p:nvPicPr>
          <p:cNvPr id="4" name="Content Placeholder 3" descr="men-safety-fails-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600201"/>
            <a:ext cx="5029200" cy="4571999"/>
          </a:xfrm>
          <a:prstGeom prst="rect">
            <a:avLst/>
          </a:prstGeom>
          <a:noFill/>
          <a:ln>
            <a:noFill/>
          </a:ln>
        </p:spPr>
      </p:pic>
    </p:spTree>
    <p:extLst>
      <p:ext uri="{BB962C8B-B14F-4D97-AF65-F5344CB8AC3E}">
        <p14:creationId xmlns:p14="http://schemas.microsoft.com/office/powerpoint/2010/main" val="2227935393"/>
      </p:ext>
    </p:extLst>
  </p:cSld>
  <p:clrMapOvr>
    <a:masterClrMapping/>
  </p:clrMapOvr>
  <p:transition>
    <p:dissolv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685800"/>
            <a:ext cx="7239000" cy="914400"/>
          </a:xfrm>
        </p:spPr>
        <p:txBody>
          <a:bodyPr/>
          <a:lstStyle/>
          <a:p>
            <a:r>
              <a:rPr lang="en-US" u="sng" dirty="0" smtClean="0">
                <a:effectLst/>
                <a:latin typeface="Verdana" panose="020B0604030504040204" pitchFamily="34" charset="0"/>
                <a:ea typeface="Verdana" panose="020B0604030504040204" pitchFamily="34" charset="0"/>
                <a:cs typeface="Verdana" panose="020B0604030504040204" pitchFamily="34" charset="0"/>
              </a:rPr>
              <a:t>Invoice Approval</a:t>
            </a:r>
            <a:endParaRPr lang="en-US" u="sng"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914401" y="1895475"/>
            <a:ext cx="7543800" cy="4429125"/>
          </a:xfrm>
        </p:spPr>
        <p:txBody>
          <a:bodyPr/>
          <a:lstStyle/>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The standard  GMA Contract should specifically identify </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and require the invoice format to be used by the CM.</a:t>
            </a:r>
          </a:p>
          <a:p>
            <a:pPr>
              <a:buNone/>
            </a:pPr>
            <a:endParaRPr lang="en-US" dirty="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No Exceptions.  (AIA – Architect Institute of America)</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The following slide provides an example of the Standard</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Invoice Format:</a:t>
            </a:r>
          </a:p>
          <a:p>
            <a:pPr>
              <a:buNone/>
            </a:pPr>
            <a:endParaRPr lang="en-US" sz="2000" dirty="0" smtClean="0"/>
          </a:p>
          <a:p>
            <a:endParaRPr lang="en-US" sz="2000" dirty="0" smtClean="0"/>
          </a:p>
          <a:p>
            <a:endParaRPr lang="en-US" sz="2000" dirty="0"/>
          </a:p>
        </p:txBody>
      </p:sp>
    </p:spTree>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3554" y="853440"/>
            <a:ext cx="8868046" cy="585216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5926" y="1143000"/>
            <a:ext cx="9021210" cy="54864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391401" cy="762000"/>
          </a:xfrm>
        </p:spPr>
        <p:txBody>
          <a:bodyPr/>
          <a:lstStyle/>
          <a:p>
            <a:r>
              <a:rPr lang="en-US" u="sng" dirty="0" smtClean="0">
                <a:effectLst/>
                <a:latin typeface="Verdana" panose="020B0604030504040204" pitchFamily="34" charset="0"/>
                <a:ea typeface="Verdana" panose="020B0604030504040204" pitchFamily="34" charset="0"/>
                <a:cs typeface="Verdana" panose="020B0604030504040204" pitchFamily="34" charset="0"/>
              </a:rPr>
              <a:t>Project Invoice Review</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914401" y="1895475"/>
            <a:ext cx="7620000" cy="4429125"/>
          </a:xfrm>
        </p:spPr>
        <p:txBody>
          <a:bodyPr/>
          <a:lstStyle/>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Owner review of invoice must include:</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Mathematical Accuracy</a:t>
            </a: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Invoice includes necessary receipts.</a:t>
            </a: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Verification  that costs  were actually </a:t>
            </a:r>
            <a:r>
              <a:rPr lang="en-US" sz="1800" u="sng" dirty="0" smtClean="0">
                <a:latin typeface="Verdana" panose="020B0604030504040204" pitchFamily="34" charset="0"/>
                <a:ea typeface="Verdana" panose="020B0604030504040204" pitchFamily="34" charset="0"/>
                <a:cs typeface="Verdana" panose="020B0604030504040204" pitchFamily="34" charset="0"/>
              </a:rPr>
              <a:t>incurred</a:t>
            </a:r>
            <a:r>
              <a:rPr lang="en-US" sz="1800" dirty="0" smtClean="0">
                <a:latin typeface="Verdana" panose="020B0604030504040204" pitchFamily="34" charset="0"/>
                <a:ea typeface="Verdana" panose="020B0604030504040204" pitchFamily="34" charset="0"/>
                <a:cs typeface="Verdana" panose="020B0604030504040204" pitchFamily="34" charset="0"/>
              </a:rPr>
              <a:t> and allowable per contract.</a:t>
            </a: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Proof of subcontract work performed</a:t>
            </a:r>
            <a:endParaRPr lang="en-US" dirty="0"/>
          </a:p>
        </p:txBody>
      </p:sp>
    </p:spTree>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533400"/>
            <a:ext cx="7181850" cy="762000"/>
          </a:xfrm>
        </p:spPr>
        <p:txBody>
          <a:bodyPr/>
          <a:lstStyle/>
          <a:p>
            <a:r>
              <a:rPr lang="en-US" u="sng" dirty="0" smtClean="0">
                <a:effectLst/>
                <a:latin typeface="Verdana" panose="020B0604030504040204" pitchFamily="34" charset="0"/>
                <a:ea typeface="Verdana" panose="020B0604030504040204" pitchFamily="34" charset="0"/>
                <a:cs typeface="Verdana" panose="020B0604030504040204" pitchFamily="34" charset="0"/>
              </a:rPr>
              <a:t>Project Invoice Review</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990601" y="1752600"/>
            <a:ext cx="7543800" cy="4572000"/>
          </a:xfrm>
        </p:spPr>
        <p:txBody>
          <a:bodyPr/>
          <a:lstStyle/>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Owner’s representative should perform a Pencil Review of the invoice.  Identified errors should be corrected prior to submission for payment.</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Do not withhold invoice from payment for minor errors.</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Maintain a list of items to be corrected on next invoice.  Do not allow noted errors to remain open for a lengthy period of time.</a:t>
            </a:r>
          </a:p>
          <a:p>
            <a:pPr>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Invoice should be approved by both the CM and the Owner.  Actual approvers should be identified within the contract.</a:t>
            </a:r>
          </a:p>
          <a:p>
            <a:pPr>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None/>
            </a:pPr>
            <a:endParaRPr lang="en-US" sz="2000" dirty="0" smtClean="0"/>
          </a:p>
          <a:p>
            <a:pPr>
              <a:buNone/>
            </a:pPr>
            <a:endParaRPr lang="en-US" sz="2000" dirty="0"/>
          </a:p>
        </p:txBody>
      </p:sp>
    </p:spTree>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1200151" y="228600"/>
            <a:ext cx="6800850" cy="685800"/>
          </a:xfrm>
        </p:spPr>
        <p:txBody>
          <a:bodyPr/>
          <a:lstStyle/>
          <a:p>
            <a:r>
              <a:rPr lang="en-US" sz="3000" u="sng" dirty="0" smtClean="0">
                <a:effectLst/>
                <a:latin typeface="Verdana" panose="020B0604030504040204" pitchFamily="34" charset="0"/>
                <a:ea typeface="Verdana" panose="020B0604030504040204" pitchFamily="34" charset="0"/>
                <a:cs typeface="Verdana" panose="020B0604030504040204" pitchFamily="34" charset="0"/>
              </a:rPr>
              <a:t>Bonds</a:t>
            </a:r>
            <a:r>
              <a:rPr lang="en-US" sz="3000" dirty="0" smtClean="0">
                <a:effectLst/>
                <a:latin typeface="Verdana" panose="020B0604030504040204" pitchFamily="34" charset="0"/>
                <a:ea typeface="Verdana" panose="020B0604030504040204" pitchFamily="34" charset="0"/>
                <a:cs typeface="Verdana" panose="020B0604030504040204" pitchFamily="34" charset="0"/>
              </a:rPr>
              <a:t>  </a:t>
            </a:r>
            <a:endParaRPr lang="en-US" sz="3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08259" name="Rectangle 3"/>
          <p:cNvSpPr>
            <a:spLocks noGrp="1" noChangeArrowheads="1"/>
          </p:cNvSpPr>
          <p:nvPr>
            <p:ph idx="1"/>
          </p:nvPr>
        </p:nvSpPr>
        <p:spPr>
          <a:xfrm>
            <a:off x="1171575" y="1066801"/>
            <a:ext cx="6600825" cy="4724400"/>
          </a:xfrm>
        </p:spPr>
        <p:txBody>
          <a:bodyPr/>
          <a:lstStyle/>
          <a:p>
            <a:pPr>
              <a:buNone/>
            </a:pPr>
            <a:endParaRPr lang="en-US" sz="1800" dirty="0" smtClean="0">
              <a:latin typeface="Calibri" pitchFamily="34" charset="0"/>
            </a:endParaRP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Should a project require Bonding.</a:t>
            </a:r>
          </a:p>
          <a:p>
            <a:pPr>
              <a:buFont typeface="Arial" pitchFamily="34" charset="0"/>
              <a:buChar char="•"/>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Does </a:t>
            </a:r>
            <a:r>
              <a:rPr lang="en-US" sz="1800" dirty="0">
                <a:latin typeface="Verdana" panose="020B0604030504040204" pitchFamily="34" charset="0"/>
                <a:ea typeface="Verdana" panose="020B0604030504040204" pitchFamily="34" charset="0"/>
                <a:cs typeface="Verdana" panose="020B0604030504040204" pitchFamily="34" charset="0"/>
              </a:rPr>
              <a:t>the Owner wish to obtain a performance bond?</a:t>
            </a:r>
          </a:p>
          <a:p>
            <a:pPr>
              <a:buFont typeface="Arial" pitchFamily="34" charset="0"/>
              <a:buChar char="•"/>
            </a:pPr>
            <a:r>
              <a:rPr lang="en-US" sz="1800" dirty="0">
                <a:latin typeface="Verdana" panose="020B0604030504040204" pitchFamily="34" charset="0"/>
                <a:ea typeface="Verdana" panose="020B0604030504040204" pitchFamily="34" charset="0"/>
                <a:cs typeface="Verdana" panose="020B0604030504040204" pitchFamily="34" charset="0"/>
              </a:rPr>
              <a:t>What is the criteria for making this decision</a:t>
            </a:r>
            <a:r>
              <a:rPr lang="en-US" sz="1800" dirty="0" smtClean="0">
                <a:latin typeface="Verdana" panose="020B0604030504040204" pitchFamily="34" charset="0"/>
                <a:ea typeface="Verdana" panose="020B0604030504040204" pitchFamily="34" charset="0"/>
                <a:cs typeface="Verdana" panose="020B0604030504040204" pitchFamily="34" charset="0"/>
              </a:rPr>
              <a:t>?</a:t>
            </a: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Decision to bond will vary by location, project needs and economic conditions.</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 </a:t>
            </a:r>
          </a:p>
          <a:p>
            <a:pPr>
              <a:buNone/>
            </a:pPr>
            <a:r>
              <a:rPr lang="en-US" sz="1800" dirty="0" smtClean="0">
                <a:latin typeface="Verdana" panose="020B0604030504040204" pitchFamily="34" charset="0"/>
                <a:ea typeface="Verdana" panose="020B0604030504040204" pitchFamily="34" charset="0"/>
                <a:cs typeface="Verdana" panose="020B0604030504040204" pitchFamily="34" charset="0"/>
              </a:rPr>
              <a:t>SubGuard:</a:t>
            </a:r>
          </a:p>
          <a:p>
            <a:pP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Insurance Policy obtained by the CM.</a:t>
            </a: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SubGuard may involve significant rebates.</a:t>
            </a:r>
          </a:p>
          <a:p>
            <a:pPr>
              <a:buFont typeface="Arial" pitchFamily="34" charset="0"/>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SubGuard is not recommended because it covers the entire project.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696201" cy="1066800"/>
          </a:xfrm>
        </p:spPr>
        <p:txBody>
          <a:bodyPr/>
          <a:lstStyle/>
          <a:p>
            <a:r>
              <a:rPr lang="en-US" u="sng" dirty="0" smtClean="0">
                <a:effectLst/>
                <a:latin typeface="Verdana" panose="020B0604030504040204" pitchFamily="34" charset="0"/>
                <a:ea typeface="Verdana" panose="020B0604030504040204" pitchFamily="34" charset="0"/>
                <a:cs typeface="Verdana" panose="020B0604030504040204" pitchFamily="34" charset="0"/>
              </a:rPr>
              <a:t>Project Controls</a:t>
            </a:r>
            <a:endParaRPr lang="en-US" u="sng"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143000"/>
            <a:ext cx="7848599" cy="5181600"/>
          </a:xfrm>
        </p:spPr>
        <p:txBody>
          <a:bodyPr/>
          <a:lstStyle/>
          <a:p>
            <a:pPr>
              <a:buNone/>
            </a:pPr>
            <a:r>
              <a:rPr lang="en-US" sz="1600" u="sng" dirty="0" smtClean="0">
                <a:latin typeface="Verdana" panose="020B0604030504040204" pitchFamily="34" charset="0"/>
                <a:ea typeface="Verdana" panose="020B0604030504040204" pitchFamily="34" charset="0"/>
                <a:cs typeface="Verdana" panose="020B0604030504040204" pitchFamily="34" charset="0"/>
              </a:rPr>
              <a:t>Staff Charges</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pPr>
              <a:buNone/>
            </a:pPr>
            <a:endParaRPr lang="en-US" sz="1600" b="0" dirty="0" smtClean="0">
              <a:latin typeface="Verdana" panose="020B0604030504040204" pitchFamily="34" charset="0"/>
              <a:ea typeface="Verdana" panose="020B0604030504040204" pitchFamily="34" charset="0"/>
              <a:cs typeface="Verdana" panose="020B0604030504040204" pitchFamily="34" charset="0"/>
            </a:endParaRPr>
          </a:p>
          <a:p>
            <a:r>
              <a:rPr lang="en-US" sz="1600" b="0" dirty="0" smtClean="0">
                <a:latin typeface="Verdana" panose="020B0604030504040204" pitchFamily="34" charset="0"/>
                <a:ea typeface="Verdana" panose="020B0604030504040204" pitchFamily="34" charset="0"/>
                <a:cs typeface="Verdana" panose="020B0604030504040204" pitchFamily="34" charset="0"/>
              </a:rPr>
              <a:t>Owner approves all CM staff prior to working on or charging the project.</a:t>
            </a:r>
          </a:p>
          <a:p>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b="0" dirty="0" smtClean="0">
                <a:latin typeface="Verdana" panose="020B0604030504040204" pitchFamily="34" charset="0"/>
                <a:ea typeface="Verdana" panose="020B0604030504040204" pitchFamily="34" charset="0"/>
                <a:cs typeface="Verdana" panose="020B0604030504040204" pitchFamily="34" charset="0"/>
              </a:rPr>
              <a:t>Owner approves CM hourly rates.  Reasonableness of CM hourly rates is documented.</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CM Home Office charges are limited to specific pre approved items (Computer Support).</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Home office directors do not charge the project.  Owner must approve exceptions in advance.</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Manpower curve is developed and tracked.</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A specific overtime policy has been implemented.</a:t>
            </a:r>
          </a:p>
          <a:p>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b="0" dirty="0" smtClean="0">
                <a:latin typeface="Verdana" panose="020B0604030504040204" pitchFamily="34" charset="0"/>
                <a:ea typeface="Verdana" panose="020B0604030504040204" pitchFamily="34" charset="0"/>
                <a:cs typeface="Verdana" panose="020B0604030504040204" pitchFamily="34" charset="0"/>
              </a:rPr>
              <a:t>A reliable time tracking process has been implemented.</a:t>
            </a:r>
          </a:p>
          <a:p>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b="0" dirty="0" smtClean="0">
                <a:latin typeface="Verdana" panose="020B0604030504040204" pitchFamily="34" charset="0"/>
                <a:ea typeface="Verdana" panose="020B0604030504040204" pitchFamily="34" charset="0"/>
                <a:cs typeface="Verdana" panose="020B0604030504040204" pitchFamily="34" charset="0"/>
              </a:rPr>
              <a:t>Owner verifies that hours charged were actually incurred and charged at the agreed upon rate.</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Owner verifies that CM employees are paid the rate billed to project.</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Owner approves in advance the annual CM raises and bonuses.</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b="0" dirty="0" smtClean="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endParaRPr lang="en-US" sz="1000" dirty="0" smtClean="0"/>
          </a:p>
        </p:txBody>
      </p:sp>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381000"/>
            <a:ext cx="7181850" cy="838200"/>
          </a:xfrm>
        </p:spPr>
        <p:txBody>
          <a:bodyPr/>
          <a:lstStyle/>
          <a:p>
            <a:r>
              <a:rPr lang="en-US" u="sng" dirty="0" smtClean="0">
                <a:effectLst/>
                <a:latin typeface="Verdana" panose="020B0604030504040204" pitchFamily="34" charset="0"/>
                <a:ea typeface="Verdana" panose="020B0604030504040204" pitchFamily="34" charset="0"/>
                <a:cs typeface="Verdana" panose="020B0604030504040204" pitchFamily="34" charset="0"/>
              </a:rPr>
              <a:t>General Conditions Summary</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914401" y="1295400"/>
            <a:ext cx="7772400" cy="5029201"/>
          </a:xfrm>
        </p:spPr>
        <p:txBody>
          <a:bodyPr/>
          <a:lstStyle/>
          <a:p>
            <a:pPr>
              <a:buNone/>
            </a:pPr>
            <a:r>
              <a:rPr lang="en-US" sz="1600" u="sng" dirty="0" smtClean="0">
                <a:latin typeface="Verdana" panose="020B0604030504040204" pitchFamily="34" charset="0"/>
                <a:ea typeface="Verdana" panose="020B0604030504040204" pitchFamily="34" charset="0"/>
                <a:cs typeface="Verdana" panose="020B0604030504040204" pitchFamily="34" charset="0"/>
              </a:rPr>
              <a:t>Payroll Overheads :</a:t>
            </a:r>
          </a:p>
          <a:p>
            <a:pPr>
              <a:buNone/>
            </a:pPr>
            <a:endParaRPr lang="en-US" sz="1600" u="sng" dirty="0" smtClean="0">
              <a:latin typeface="Verdana" panose="020B0604030504040204" pitchFamily="34" charset="0"/>
              <a:ea typeface="Verdana" panose="020B0604030504040204" pitchFamily="34" charset="0"/>
              <a:cs typeface="Verdana" panose="020B0604030504040204" pitchFamily="34" charset="0"/>
            </a:endParaRPr>
          </a:p>
          <a:p>
            <a:r>
              <a:rPr lang="en-US" sz="1600" b="0" dirty="0" smtClean="0">
                <a:latin typeface="Verdana" panose="020B0604030504040204" pitchFamily="34" charset="0"/>
                <a:ea typeface="Verdana" panose="020B0604030504040204" pitchFamily="34" charset="0"/>
                <a:cs typeface="Verdana" panose="020B0604030504040204" pitchFamily="34" charset="0"/>
              </a:rPr>
              <a:t>A/E's and CMs typically charge a fixed rate to each employees salary for employer payroll overheads costs such as Healthcare, vacation, sick days, 401K matching, etc.</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Owner identifies allowable payroll overhead charges.  Non allowable payroll overhead charges are not included in the Payroll Multiplier.</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Owner verifies that Payroll Overheads are actually incurred and charged at the correct amount.  Each charge is verified .</a:t>
            </a:r>
            <a:br>
              <a:rPr lang="en-US" sz="1600" b="0" dirty="0" smtClean="0">
                <a:latin typeface="Verdana" panose="020B0604030504040204" pitchFamily="34" charset="0"/>
                <a:ea typeface="Verdana" panose="020B0604030504040204" pitchFamily="34" charset="0"/>
                <a:cs typeface="Verdana" panose="020B0604030504040204" pitchFamily="34" charset="0"/>
              </a:rPr>
            </a:br>
            <a:r>
              <a:rPr lang="en-US" sz="1600" b="0" dirty="0" smtClean="0">
                <a:latin typeface="Verdana" panose="020B0604030504040204" pitchFamily="34" charset="0"/>
                <a:ea typeface="Verdana" panose="020B0604030504040204" pitchFamily="34" charset="0"/>
                <a:cs typeface="Verdana" panose="020B0604030504040204" pitchFamily="34" charset="0"/>
              </a:rPr>
              <a:t/>
            </a:r>
            <a:br>
              <a:rPr lang="en-US" sz="1600" b="0" dirty="0" smtClean="0">
                <a:latin typeface="Verdana" panose="020B0604030504040204" pitchFamily="34" charset="0"/>
                <a:ea typeface="Verdana" panose="020B0604030504040204" pitchFamily="34" charset="0"/>
                <a:cs typeface="Verdana" panose="020B0604030504040204" pitchFamily="34" charset="0"/>
              </a:rPr>
            </a:br>
            <a:r>
              <a:rPr lang="en-US" sz="1600" b="0" dirty="0" smtClean="0">
                <a:latin typeface="Verdana" panose="020B0604030504040204" pitchFamily="34" charset="0"/>
                <a:ea typeface="Verdana" panose="020B0604030504040204" pitchFamily="34" charset="0"/>
                <a:cs typeface="Verdana" panose="020B0604030504040204" pitchFamily="34" charset="0"/>
              </a:rPr>
              <a:t>Example of Areas of Risk:</a:t>
            </a:r>
            <a:br>
              <a:rPr lang="en-US" sz="1600" b="0" dirty="0" smtClean="0">
                <a:latin typeface="Verdana" panose="020B0604030504040204" pitchFamily="34" charset="0"/>
                <a:ea typeface="Verdana" panose="020B0604030504040204" pitchFamily="34" charset="0"/>
                <a:cs typeface="Verdana" panose="020B0604030504040204" pitchFamily="34" charset="0"/>
              </a:rPr>
            </a:br>
            <a:r>
              <a:rPr lang="en-US" sz="1600" b="0" dirty="0" smtClean="0">
                <a:latin typeface="Verdana" panose="020B0604030504040204" pitchFamily="34" charset="0"/>
                <a:ea typeface="Verdana" panose="020B0604030504040204" pitchFamily="34" charset="0"/>
                <a:cs typeface="Verdana" panose="020B0604030504040204" pitchFamily="34" charset="0"/>
              </a:rPr>
              <a:t>a) CM Social Security and State Unemployment charges may exceed the legal cut off amount.</a:t>
            </a:r>
            <a:br>
              <a:rPr lang="en-US" sz="1600" b="0" dirty="0" smtClean="0">
                <a:latin typeface="Verdana" panose="020B0604030504040204" pitchFamily="34" charset="0"/>
                <a:ea typeface="Verdana" panose="020B0604030504040204" pitchFamily="34" charset="0"/>
                <a:cs typeface="Verdana" panose="020B0604030504040204" pitchFamily="34" charset="0"/>
              </a:rPr>
            </a:br>
            <a:r>
              <a:rPr lang="en-US" sz="1600" b="0" dirty="0" smtClean="0">
                <a:latin typeface="Verdana" panose="020B0604030504040204" pitchFamily="34" charset="0"/>
                <a:ea typeface="Verdana" panose="020B0604030504040204" pitchFamily="34" charset="0"/>
                <a:cs typeface="Verdana" panose="020B0604030504040204" pitchFamily="34" charset="0"/>
              </a:rPr>
              <a:t>b) CM Health Care, Vacation and Sick time, 401K matching and insurance charges may be overstated or not incurred.</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b="0" dirty="0" smtClean="0">
                <a:latin typeface="Verdana" panose="020B0604030504040204" pitchFamily="34" charset="0"/>
                <a:ea typeface="Verdana" panose="020B0604030504040204" pitchFamily="34" charset="0"/>
                <a:cs typeface="Verdana" panose="020B0604030504040204" pitchFamily="34" charset="0"/>
              </a:rPr>
              <a:t> A specific Payroll Overhead is established of CM contractors. </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b="0" dirty="0" smtClean="0">
                <a:latin typeface="Verdana" panose="020B0604030504040204" pitchFamily="34" charset="0"/>
                <a:ea typeface="Verdana" panose="020B0604030504040204" pitchFamily="34" charset="0"/>
                <a:cs typeface="Verdana" panose="020B0604030504040204" pitchFamily="34" charset="0"/>
              </a:rPr>
              <a:t>Where applicable, a reduced overhead rate is identified for overtime hours worked.</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b="0" dirty="0" smtClean="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endParaRPr lang="en-US" sz="1600" dirty="0" smtClean="0"/>
          </a:p>
          <a:p>
            <a:endParaRPr lang="en-US" sz="1000" dirty="0"/>
          </a:p>
        </p:txBody>
      </p:sp>
    </p:spTree>
  </p:cSld>
  <p:clrMapOvr>
    <a:masterClrMapping/>
  </p:clrMapOvr>
  <p:transition>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381000"/>
            <a:ext cx="7334250" cy="685800"/>
          </a:xfrm>
        </p:spPr>
        <p:txBody>
          <a:bodyPr/>
          <a:lstStyle/>
          <a:p>
            <a:r>
              <a:rPr lang="en-US" u="sng" dirty="0" smtClean="0">
                <a:effectLst/>
                <a:latin typeface="Verdana" panose="020B0604030504040204" pitchFamily="34" charset="0"/>
                <a:ea typeface="Verdana" panose="020B0604030504040204" pitchFamily="34" charset="0"/>
                <a:cs typeface="Verdana" panose="020B0604030504040204" pitchFamily="34" charset="0"/>
              </a:rPr>
              <a:t>General Conditions Summary</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85801" y="1219200"/>
            <a:ext cx="7924799" cy="5105401"/>
          </a:xfrm>
        </p:spPr>
        <p:txBody>
          <a:bodyPr/>
          <a:lstStyle/>
          <a:p>
            <a:pPr>
              <a:buNone/>
            </a:pPr>
            <a:r>
              <a:rPr lang="en-US" sz="1600" u="sng" dirty="0" smtClean="0">
                <a:latin typeface="Verdana" panose="020B0604030504040204" pitchFamily="34" charset="0"/>
                <a:ea typeface="Verdana" panose="020B0604030504040204" pitchFamily="34" charset="0"/>
                <a:cs typeface="Verdana" panose="020B0604030504040204" pitchFamily="34" charset="0"/>
              </a:rPr>
              <a:t>General Expense</a:t>
            </a:r>
            <a:r>
              <a:rPr lang="en-US" sz="1600" dirty="0" smtClean="0">
                <a:latin typeface="Verdana" panose="020B0604030504040204" pitchFamily="34" charset="0"/>
                <a:ea typeface="Verdana" panose="020B0604030504040204" pitchFamily="34" charset="0"/>
                <a:cs typeface="Verdana" panose="020B0604030504040204" pitchFamily="34" charset="0"/>
              </a:rPr>
              <a:t>:</a:t>
            </a:r>
          </a:p>
          <a:p>
            <a:endParaRPr lang="en-US" sz="1600" dirty="0" smtClean="0">
              <a:latin typeface="Verdana" panose="020B0604030504040204" pitchFamily="34" charset="0"/>
              <a:ea typeface="Verdana" panose="020B0604030504040204" pitchFamily="34" charset="0"/>
              <a:cs typeface="Verdana" panose="020B0604030504040204" pitchFamily="34" charset="0"/>
            </a:endParaRPr>
          </a:p>
          <a:p>
            <a:r>
              <a:rPr lang="en-US" sz="1600" b="0" dirty="0" smtClean="0">
                <a:latin typeface="Verdana" panose="020B0604030504040204" pitchFamily="34" charset="0"/>
                <a:ea typeface="Verdana" panose="020B0604030504040204" pitchFamily="34" charset="0"/>
                <a:cs typeface="Verdana" panose="020B0604030504040204" pitchFamily="34" charset="0"/>
              </a:rPr>
              <a:t>CM indirect project related costs are charged to the project - Example: Trailers, desks, printers, security, insurance, bonds, auto rentals, water, electric, phones, etc.</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The Owner approves a documented budget for each type of general condition expense.</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General Condition expense is reimbursed upon proof that expense was actually incurred.</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Large dollar items are bid.</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Items considered to be fixed assets (desks, computers, printers, etc.) are recorded and tracked.  Fixed assets are inventoried upon completion of project.</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CM provides receipts for all expenditures.  Evidence of receipt should also be verified.</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General Condition Expense is monitored and un-spent or under-spent line items are reviewed for necessity. </a:t>
            </a:r>
            <a:r>
              <a:rPr lang="en-US" sz="1600" dirty="0" smtClean="0">
                <a:latin typeface="Verdana" panose="020B0604030504040204" pitchFamily="34" charset="0"/>
                <a:ea typeface="Verdana" panose="020B0604030504040204" pitchFamily="34" charset="0"/>
                <a:cs typeface="Verdana" panose="020B0604030504040204" pitchFamily="34" charset="0"/>
              </a:rPr>
              <a:t> </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533400"/>
            <a:ext cx="7105650" cy="914400"/>
          </a:xfrm>
        </p:spPr>
        <p:txBody>
          <a:bodyPr/>
          <a:lstStyle/>
          <a:p>
            <a:r>
              <a:rPr lang="en-US" u="sng" dirty="0" smtClean="0">
                <a:effectLst/>
                <a:latin typeface="Verdana" panose="020B0604030504040204" pitchFamily="34" charset="0"/>
                <a:ea typeface="Verdana" panose="020B0604030504040204" pitchFamily="34" charset="0"/>
                <a:cs typeface="Verdana" panose="020B0604030504040204" pitchFamily="34" charset="0"/>
              </a:rPr>
              <a:t>General Conditions Summary</a:t>
            </a: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85801" y="1600201"/>
            <a:ext cx="7848599" cy="4724400"/>
          </a:xfrm>
        </p:spPr>
        <p:txBody>
          <a:bodyPr/>
          <a:lstStyle/>
          <a:p>
            <a:pPr>
              <a:buNone/>
            </a:pPr>
            <a:r>
              <a:rPr lang="en-US" sz="1600" u="sng" dirty="0" smtClean="0">
                <a:latin typeface="Verdana" panose="020B0604030504040204" pitchFamily="34" charset="0"/>
                <a:ea typeface="Verdana" panose="020B0604030504040204" pitchFamily="34" charset="0"/>
                <a:cs typeface="Verdana" panose="020B0604030504040204" pitchFamily="34" charset="0"/>
              </a:rPr>
              <a:t>General Expense</a:t>
            </a:r>
            <a:r>
              <a:rPr lang="en-US" sz="1600" dirty="0" smtClean="0">
                <a:latin typeface="Verdana" panose="020B0604030504040204" pitchFamily="34" charset="0"/>
                <a:ea typeface="Verdana" panose="020B0604030504040204" pitchFamily="34" charset="0"/>
                <a:cs typeface="Verdana" panose="020B0604030504040204" pitchFamily="34" charset="0"/>
              </a:rPr>
              <a:t>:</a:t>
            </a:r>
          </a:p>
          <a:p>
            <a:pPr>
              <a:buNone/>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r>
              <a:rPr lang="en-US" sz="1600" b="0" dirty="0" smtClean="0">
                <a:latin typeface="Verdana" panose="020B0604030504040204" pitchFamily="34" charset="0"/>
                <a:ea typeface="Verdana" panose="020B0604030504040204" pitchFamily="34" charset="0"/>
                <a:cs typeface="Verdana" panose="020B0604030504040204" pitchFamily="34" charset="0"/>
              </a:rPr>
              <a:t>An Owner approved employee expense policy is established prior to incurred expense.</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Owner verifies that CM employee expense is supported with required documentation and in alignment with approved employee expense policy.</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Small Tools or Consumables are allowed and cost must actually be incurred.</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r>
              <a:rPr lang="en-US" sz="1600" b="0" dirty="0" smtClean="0">
                <a:latin typeface="Verdana" panose="020B0604030504040204" pitchFamily="34" charset="0"/>
                <a:ea typeface="Verdana" panose="020B0604030504040204" pitchFamily="34" charset="0"/>
                <a:cs typeface="Verdana" panose="020B0604030504040204" pitchFamily="34" charset="0"/>
              </a:rPr>
              <a:t>Insurance charges are properly allocated or charged to the project.  </a:t>
            </a:r>
          </a:p>
          <a:p>
            <a:r>
              <a:rPr lang="en-US" sz="1600" b="0" dirty="0" smtClean="0">
                <a:latin typeface="Verdana" panose="020B0604030504040204" pitchFamily="34" charset="0"/>
                <a:ea typeface="Verdana" panose="020B0604030504040204" pitchFamily="34" charset="0"/>
                <a:cs typeface="Verdana" panose="020B0604030504040204" pitchFamily="34" charset="0"/>
              </a:rPr>
              <a:t>Insurance charges are confirmed as actually incurred. </a:t>
            </a:r>
            <a:r>
              <a:rPr lang="en-US" sz="1600" dirty="0" smtClean="0">
                <a:latin typeface="Verdana" panose="020B0604030504040204" pitchFamily="34" charset="0"/>
                <a:ea typeface="Verdana" panose="020B0604030504040204" pitchFamily="34" charset="0"/>
                <a:cs typeface="Verdana" panose="020B0604030504040204" pitchFamily="34" charset="0"/>
              </a:rPr>
              <a:t> </a:t>
            </a:r>
            <a:r>
              <a:rPr lang="en-US" sz="1600" b="0" dirty="0" smtClean="0">
                <a:latin typeface="Verdana" panose="020B0604030504040204" pitchFamily="34" charset="0"/>
                <a:ea typeface="Verdana" panose="020B0604030504040204" pitchFamily="34" charset="0"/>
                <a:cs typeface="Verdana" panose="020B0604030504040204" pitchFamily="34" charset="0"/>
              </a:rPr>
              <a:t>Insurance certificates are current and on file.</a:t>
            </a:r>
          </a:p>
          <a:p>
            <a:r>
              <a:rPr lang="en-US" sz="1600" b="0" dirty="0" smtClean="0">
                <a:latin typeface="Verdana" panose="020B0604030504040204" pitchFamily="34" charset="0"/>
                <a:ea typeface="Verdana" panose="020B0604030504040204" pitchFamily="34" charset="0"/>
                <a:cs typeface="Verdana" panose="020B0604030504040204" pitchFamily="34" charset="0"/>
              </a:rPr>
              <a:t>For larger items, CM is required to provide evidence  (cancelled Checks)  that cost was actually incurred.</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endParaRPr lang="en-US" sz="1600"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15325" cy="914400"/>
          </a:xfrm>
        </p:spPr>
        <p:txBody>
          <a:bodyPr/>
          <a:lstStyle/>
          <a:p>
            <a:r>
              <a:rPr lang="en-US" dirty="0"/>
              <a:t>Safety Briefing</a:t>
            </a:r>
            <a:br>
              <a:rPr lang="en-US" dirty="0"/>
            </a:br>
            <a:r>
              <a:rPr lang="en-US" dirty="0"/>
              <a:t>Do Not Do This</a:t>
            </a:r>
          </a:p>
        </p:txBody>
      </p:sp>
      <p:pic>
        <p:nvPicPr>
          <p:cNvPr id="4" name="Content Placeholder 3" descr="men-safety-fails-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524001"/>
            <a:ext cx="4572000" cy="4800600"/>
          </a:xfrm>
          <a:prstGeom prst="rect">
            <a:avLst/>
          </a:prstGeom>
          <a:noFill/>
          <a:ln>
            <a:noFill/>
          </a:ln>
        </p:spPr>
      </p:pic>
    </p:spTree>
    <p:extLst>
      <p:ext uri="{BB962C8B-B14F-4D97-AF65-F5344CB8AC3E}">
        <p14:creationId xmlns:p14="http://schemas.microsoft.com/office/powerpoint/2010/main" val="156651560"/>
      </p:ext>
    </p:extLst>
  </p:cSld>
  <p:clrMapOvr>
    <a:masterClrMapping/>
  </p:clrMapOvr>
  <p:transition>
    <p:dissolv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457200"/>
            <a:ext cx="8077200" cy="9144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Kickbacks / Bid Rigging / Bribery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1" y="1524001"/>
            <a:ext cx="7772399" cy="4800600"/>
          </a:xfrm>
        </p:spPr>
        <p:txBody>
          <a:bodyPr/>
          <a:lstStyle/>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In kickback schemes, a contractor or subcontractor misrepresents the cost of performing work by secretly paying a fee for being awarded the contract and therefore </a:t>
            </a:r>
            <a:r>
              <a:rPr lang="en-US" u="sng" dirty="0" smtClean="0">
                <a:latin typeface="Verdana" panose="020B0604030504040204" pitchFamily="34" charset="0"/>
                <a:ea typeface="Verdana" panose="020B0604030504040204" pitchFamily="34" charset="0"/>
                <a:cs typeface="Verdana" panose="020B0604030504040204" pitchFamily="34" charset="0"/>
              </a:rPr>
              <a:t>inflating</a:t>
            </a:r>
            <a:r>
              <a:rPr lang="en-US" dirty="0" smtClean="0">
                <a:latin typeface="Verdana" panose="020B0604030504040204" pitchFamily="34" charset="0"/>
                <a:ea typeface="Verdana" panose="020B0604030504040204" pitchFamily="34" charset="0"/>
                <a:cs typeface="Verdana" panose="020B0604030504040204" pitchFamily="34" charset="0"/>
              </a:rPr>
              <a:t> the job cost to the Owner / Government.</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smtClean="0">
                <a:latin typeface="Verdana" panose="020B0604030504040204" pitchFamily="34" charset="0"/>
                <a:ea typeface="Verdana" panose="020B0604030504040204" pitchFamily="34" charset="0"/>
                <a:cs typeface="Verdana" panose="020B0604030504040204" pitchFamily="34" charset="0"/>
              </a:rPr>
              <a:t>In bid rigging, contractors misrepresent that they are competing against each other when, in fact, </a:t>
            </a:r>
            <a:r>
              <a:rPr lang="en-US" u="sng" dirty="0" smtClean="0">
                <a:latin typeface="Verdana" panose="020B0604030504040204" pitchFamily="34" charset="0"/>
                <a:ea typeface="Verdana" panose="020B0604030504040204" pitchFamily="34" charset="0"/>
                <a:cs typeface="Verdana" panose="020B0604030504040204" pitchFamily="34" charset="0"/>
              </a:rPr>
              <a:t>they agree to cooperate </a:t>
            </a:r>
            <a:r>
              <a:rPr lang="en-US" dirty="0" smtClean="0">
                <a:latin typeface="Verdana" panose="020B0604030504040204" pitchFamily="34" charset="0"/>
                <a:ea typeface="Verdana" panose="020B0604030504040204" pitchFamily="34" charset="0"/>
                <a:cs typeface="Verdana" panose="020B0604030504040204" pitchFamily="34" charset="0"/>
              </a:rPr>
              <a:t>on the winning bid to increase job profit.</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Bribery occurs when a contractor misrepresents the cost of performing work by </a:t>
            </a:r>
            <a:r>
              <a:rPr lang="en-US" u="sng" dirty="0">
                <a:latin typeface="Verdana" panose="020B0604030504040204" pitchFamily="34" charset="0"/>
                <a:ea typeface="Verdana" panose="020B0604030504040204" pitchFamily="34" charset="0"/>
                <a:cs typeface="Verdana" panose="020B0604030504040204" pitchFamily="34" charset="0"/>
              </a:rPr>
              <a:t>compensating an official for permitting contract overcharges to increase contractor profit</a:t>
            </a:r>
            <a:r>
              <a:rPr lang="en-US" dirty="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dirty="0"/>
          </a:p>
        </p:txBody>
      </p:sp>
    </p:spTree>
    <p:extLst>
      <p:ext uri="{BB962C8B-B14F-4D97-AF65-F5344CB8AC3E}">
        <p14:creationId xmlns:p14="http://schemas.microsoft.com/office/powerpoint/2010/main" val="888545717"/>
      </p:ext>
    </p:extLst>
  </p:cSld>
  <p:clrMapOvr>
    <a:masterClrMapping/>
  </p:clrMapOvr>
  <p:transition>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7200"/>
            <a:ext cx="7848599"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Kickbacks / Bid Rigging / Bribery</a:t>
            </a:r>
          </a:p>
        </p:txBody>
      </p:sp>
      <p:sp>
        <p:nvSpPr>
          <p:cNvPr id="3" name="Content Placeholder 2"/>
          <p:cNvSpPr>
            <a:spLocks noGrp="1"/>
          </p:cNvSpPr>
          <p:nvPr>
            <p:ph idx="1"/>
          </p:nvPr>
        </p:nvSpPr>
        <p:spPr>
          <a:xfrm>
            <a:off x="685801" y="1447801"/>
            <a:ext cx="7848599" cy="4876800"/>
          </a:xfrm>
        </p:spPr>
        <p:txBody>
          <a:bodyPr/>
          <a:lstStyle/>
          <a:p>
            <a:pPr marL="0" indent="0">
              <a:buNone/>
            </a:pPr>
            <a:r>
              <a:rPr lang="en-US" b="1" dirty="0">
                <a:latin typeface="Verdana" panose="020B0604030504040204" pitchFamily="34" charset="0"/>
                <a:ea typeface="Verdana" panose="020B0604030504040204" pitchFamily="34" charset="0"/>
                <a:cs typeface="Verdana" panose="020B0604030504040204" pitchFamily="34" charset="0"/>
              </a:rPr>
              <a:t>Manhattan D.A. Levels Charges In Major Electrical Contracting Kickback </a:t>
            </a:r>
            <a:r>
              <a:rPr lang="en-US" b="1" dirty="0" smtClean="0">
                <a:latin typeface="Verdana" panose="020B0604030504040204" pitchFamily="34" charset="0"/>
                <a:ea typeface="Verdana" panose="020B0604030504040204" pitchFamily="34" charset="0"/>
                <a:cs typeface="Verdana" panose="020B0604030504040204" pitchFamily="34" charset="0"/>
              </a:rPr>
              <a:t>Scheme</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Today, the Manhattan D.A.’s office indicted </a:t>
            </a:r>
            <a:r>
              <a:rPr lang="en-US" dirty="0" smtClean="0">
                <a:latin typeface="Verdana" panose="020B0604030504040204" pitchFamily="34" charset="0"/>
                <a:ea typeface="Verdana" panose="020B0604030504040204" pitchFamily="34" charset="0"/>
                <a:cs typeface="Verdana" panose="020B0604030504040204" pitchFamily="34" charset="0"/>
              </a:rPr>
              <a:t>Daniel Brusso </a:t>
            </a:r>
            <a:r>
              <a:rPr lang="en-US" dirty="0">
                <a:latin typeface="Verdana" panose="020B0604030504040204" pitchFamily="34" charset="0"/>
                <a:ea typeface="Verdana" panose="020B0604030504040204" pitchFamily="34" charset="0"/>
                <a:cs typeface="Verdana" panose="020B0604030504040204" pitchFamily="34" charset="0"/>
              </a:rPr>
              <a:t>and </a:t>
            </a:r>
            <a:r>
              <a:rPr lang="en-US" dirty="0" smtClean="0">
                <a:latin typeface="Verdana" panose="020B0604030504040204" pitchFamily="34" charset="0"/>
                <a:ea typeface="Verdana" panose="020B0604030504040204" pitchFamily="34" charset="0"/>
                <a:cs typeface="Verdana" panose="020B0604030504040204" pitchFamily="34" charset="0"/>
              </a:rPr>
              <a:t> Barres </a:t>
            </a:r>
            <a:r>
              <a:rPr lang="en-US" dirty="0">
                <a:latin typeface="Verdana" panose="020B0604030504040204" pitchFamily="34" charset="0"/>
                <a:ea typeface="Verdana" panose="020B0604030504040204" pitchFamily="34" charset="0"/>
                <a:cs typeface="Verdana" panose="020B0604030504040204" pitchFamily="34" charset="0"/>
              </a:rPr>
              <a:t>Electrical Consulting, Inc. for their alleged role in a construction bribery scheme. The indictments follow a three-year investigation into bribery and fraud in the electrical contracting industry that has resulted in charges being brought against more than 15 companies and 17 individuals, some of whom have already pleaded guilty</a:t>
            </a:r>
            <a:r>
              <a:rPr lang="en-US"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Mr. </a:t>
            </a:r>
            <a:r>
              <a:rPr lang="en-US" dirty="0" smtClean="0">
                <a:latin typeface="Verdana" panose="020B0604030504040204" pitchFamily="34" charset="0"/>
                <a:ea typeface="Verdana" panose="020B0604030504040204" pitchFamily="34" charset="0"/>
                <a:cs typeface="Verdana" panose="020B0604030504040204" pitchFamily="34" charset="0"/>
              </a:rPr>
              <a:t>Brusso </a:t>
            </a:r>
            <a:r>
              <a:rPr lang="en-US" dirty="0">
                <a:latin typeface="Verdana" panose="020B0604030504040204" pitchFamily="34" charset="0"/>
                <a:ea typeface="Verdana" panose="020B0604030504040204" pitchFamily="34" charset="0"/>
                <a:cs typeface="Verdana" panose="020B0604030504040204" pitchFamily="34" charset="0"/>
              </a:rPr>
              <a:t>allegedly engaged in a bribery scheme that steered </a:t>
            </a:r>
            <a:r>
              <a:rPr lang="en-US" b="1" dirty="0">
                <a:latin typeface="Verdana" panose="020B0604030504040204" pitchFamily="34" charset="0"/>
                <a:ea typeface="Verdana" panose="020B0604030504040204" pitchFamily="34" charset="0"/>
                <a:cs typeface="Verdana" panose="020B0604030504040204" pitchFamily="34" charset="0"/>
              </a:rPr>
              <a:t>millions of dollars </a:t>
            </a:r>
            <a:r>
              <a:rPr lang="en-US" dirty="0">
                <a:latin typeface="Verdana" panose="020B0604030504040204" pitchFamily="34" charset="0"/>
                <a:ea typeface="Verdana" panose="020B0604030504040204" pitchFamily="34" charset="0"/>
                <a:cs typeface="Verdana" panose="020B0604030504040204" pitchFamily="34" charset="0"/>
              </a:rPr>
              <a:t>of business from </a:t>
            </a:r>
            <a:r>
              <a:rPr lang="en-US" dirty="0" smtClean="0">
                <a:latin typeface="Verdana" panose="020B0604030504040204" pitchFamily="34" charset="0"/>
                <a:ea typeface="Verdana" panose="020B0604030504040204" pitchFamily="34" charset="0"/>
                <a:cs typeface="Verdana" panose="020B0604030504040204" pitchFamily="34" charset="0"/>
              </a:rPr>
              <a:t>XYZ </a:t>
            </a:r>
            <a:r>
              <a:rPr lang="en-US" dirty="0">
                <a:latin typeface="Verdana" panose="020B0604030504040204" pitchFamily="34" charset="0"/>
                <a:ea typeface="Verdana" panose="020B0604030504040204" pitchFamily="34" charset="0"/>
                <a:cs typeface="Verdana" panose="020B0604030504040204" pitchFamily="34" charset="0"/>
              </a:rPr>
              <a:t>Electrical Company, of which he was the purchasing agent, to electrical supply companies. </a:t>
            </a:r>
          </a:p>
          <a:p>
            <a:endParaRPr lang="en-US" dirty="0"/>
          </a:p>
        </p:txBody>
      </p:sp>
    </p:spTree>
    <p:extLst>
      <p:ext uri="{BB962C8B-B14F-4D97-AF65-F5344CB8AC3E}">
        <p14:creationId xmlns:p14="http://schemas.microsoft.com/office/powerpoint/2010/main" val="3679434268"/>
      </p:ext>
    </p:extLst>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467600" cy="8382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Kickbacks / Bid Rigging / Bribery</a:t>
            </a:r>
          </a:p>
        </p:txBody>
      </p:sp>
      <p:sp>
        <p:nvSpPr>
          <p:cNvPr id="3" name="Content Placeholder 2"/>
          <p:cNvSpPr>
            <a:spLocks noGrp="1"/>
          </p:cNvSpPr>
          <p:nvPr>
            <p:ph idx="1"/>
          </p:nvPr>
        </p:nvSpPr>
        <p:spPr>
          <a:xfrm>
            <a:off x="609601" y="1895475"/>
            <a:ext cx="7924799" cy="4429125"/>
          </a:xfrm>
        </p:spPr>
        <p:txBody>
          <a:bodyPr/>
          <a:lstStyle/>
          <a:p>
            <a:pPr marL="0" indent="0">
              <a:buNone/>
            </a:pPr>
            <a:r>
              <a:rPr lang="en-US" b="1" dirty="0">
                <a:latin typeface="Verdana" panose="020B0604030504040204" pitchFamily="34" charset="0"/>
                <a:ea typeface="Verdana" panose="020B0604030504040204" pitchFamily="34" charset="0"/>
                <a:cs typeface="Verdana" panose="020B0604030504040204" pitchFamily="34" charset="0"/>
              </a:rPr>
              <a:t>Five Lewis Library contractors plead guilty in bribery </a:t>
            </a:r>
            <a:r>
              <a:rPr lang="en-US" b="1" dirty="0" smtClean="0">
                <a:latin typeface="Verdana" panose="020B0604030504040204" pitchFamily="34" charset="0"/>
                <a:ea typeface="Verdana" panose="020B0604030504040204" pitchFamily="34" charset="0"/>
                <a:cs typeface="Verdana" panose="020B0604030504040204" pitchFamily="34" charset="0"/>
              </a:rPr>
              <a:t>investigation. More </a:t>
            </a:r>
            <a:r>
              <a:rPr lang="en-US" b="1" dirty="0">
                <a:latin typeface="Verdana" panose="020B0604030504040204" pitchFamily="34" charset="0"/>
                <a:ea typeface="Verdana" panose="020B0604030504040204" pitchFamily="34" charset="0"/>
                <a:cs typeface="Verdana" panose="020B0604030504040204" pitchFamily="34" charset="0"/>
              </a:rPr>
              <a:t>than $100K paid to Skanska construction manager in exchange for </a:t>
            </a:r>
            <a:r>
              <a:rPr lang="en-US" b="1" dirty="0" smtClean="0">
                <a:latin typeface="Verdana" panose="020B0604030504040204" pitchFamily="34" charset="0"/>
                <a:ea typeface="Verdana" panose="020B0604030504040204" pitchFamily="34" charset="0"/>
                <a:cs typeface="Verdana" panose="020B0604030504040204" pitchFamily="34" charset="0"/>
              </a:rPr>
              <a:t>contracts</a:t>
            </a:r>
          </a:p>
          <a:p>
            <a:pPr marL="0" indent="0">
              <a:buNone/>
            </a:pPr>
            <a:endParaRPr lang="en-US"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err="1">
                <a:latin typeface="Verdana" panose="020B0604030504040204" pitchFamily="34" charset="0"/>
                <a:ea typeface="Verdana" panose="020B0604030504040204" pitchFamily="34" charset="0"/>
                <a:cs typeface="Verdana" panose="020B0604030504040204" pitchFamily="34" charset="0"/>
              </a:rPr>
              <a:t>By</a:t>
            </a:r>
            <a:r>
              <a:rPr lang="en-US" dirty="0" err="1">
                <a:latin typeface="Verdana" panose="020B0604030504040204" pitchFamily="34" charset="0"/>
                <a:ea typeface="Verdana" panose="020B0604030504040204" pitchFamily="34" charset="0"/>
                <a:cs typeface="Verdana" panose="020B0604030504040204" pitchFamily="34" charset="0"/>
                <a:hlinkClick r:id="rId2" action="ppaction://hlinkfile"/>
              </a:rPr>
              <a:t>Mendy</a:t>
            </a:r>
            <a:r>
              <a:rPr lang="en-US" dirty="0">
                <a:latin typeface="Verdana" panose="020B0604030504040204" pitchFamily="34" charset="0"/>
                <a:ea typeface="Verdana" panose="020B0604030504040204" pitchFamily="34" charset="0"/>
                <a:cs typeface="Verdana" panose="020B0604030504040204" pitchFamily="34" charset="0"/>
                <a:hlinkClick r:id="rId2" action="ppaction://hlinkfile"/>
              </a:rPr>
              <a:t> </a:t>
            </a:r>
            <a:r>
              <a:rPr lang="en-US" dirty="0" err="1">
                <a:latin typeface="Verdana" panose="020B0604030504040204" pitchFamily="34" charset="0"/>
                <a:ea typeface="Verdana" panose="020B0604030504040204" pitchFamily="34" charset="0"/>
                <a:cs typeface="Verdana" panose="020B0604030504040204" pitchFamily="34" charset="0"/>
                <a:hlinkClick r:id="rId2" action="ppaction://hlinkfile"/>
              </a:rPr>
              <a:t>Fisch</a:t>
            </a:r>
            <a:r>
              <a:rPr lang="en-US" dirty="0">
                <a:latin typeface="Verdana" panose="020B0604030504040204" pitchFamily="34" charset="0"/>
                <a:ea typeface="Verdana" panose="020B0604030504040204" pitchFamily="34" charset="0"/>
                <a:cs typeface="Verdana" panose="020B0604030504040204" pitchFamily="34" charset="0"/>
              </a:rPr>
              <a:t> • Staff Writer • July 15, </a:t>
            </a:r>
            <a:r>
              <a:rPr lang="en-US" dirty="0" smtClean="0">
                <a:latin typeface="Verdana" panose="020B0604030504040204" pitchFamily="34" charset="0"/>
                <a:ea typeface="Verdana" panose="020B0604030504040204" pitchFamily="34" charset="0"/>
                <a:cs typeface="Verdana" panose="020B0604030504040204" pitchFamily="34" charset="0"/>
              </a:rPr>
              <a:t>2008</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Five contractors who worked on the soon-to-be-opened Lewis Library have pleaded guilty to paying more than $100,000 in bribes to a construction manager to obtain construction contracts</a:t>
            </a:r>
            <a:r>
              <a:rPr lang="en-US" dirty="0" smtClean="0">
                <a:latin typeface="Verdana" panose="020B0604030504040204" pitchFamily="34" charset="0"/>
                <a:ea typeface="Verdana" panose="020B0604030504040204" pitchFamily="34" charset="0"/>
                <a:cs typeface="Verdana" panose="020B0604030504040204" pitchFamily="34" charset="0"/>
              </a:rPr>
              <a:t>.  Four </a:t>
            </a:r>
            <a:r>
              <a:rPr lang="en-US" dirty="0">
                <a:latin typeface="Verdana" panose="020B0604030504040204" pitchFamily="34" charset="0"/>
                <a:ea typeface="Verdana" panose="020B0604030504040204" pitchFamily="34" charset="0"/>
                <a:cs typeface="Verdana" panose="020B0604030504040204" pitchFamily="34" charset="0"/>
              </a:rPr>
              <a:t>contracts were involved, valued between $660,000 and $1.9 million each, according to The Times of Trenton, which first reported on the case earlier this month.</a:t>
            </a:r>
          </a:p>
          <a:p>
            <a:pPr marL="0" indent="0">
              <a:buNone/>
            </a:pPr>
            <a:endParaRPr lang="en-US" dirty="0"/>
          </a:p>
          <a:p>
            <a:endParaRPr lang="en-US" dirty="0"/>
          </a:p>
        </p:txBody>
      </p:sp>
    </p:spTree>
    <p:extLst>
      <p:ext uri="{BB962C8B-B14F-4D97-AF65-F5344CB8AC3E}">
        <p14:creationId xmlns:p14="http://schemas.microsoft.com/office/powerpoint/2010/main" val="3599103798"/>
      </p:ext>
    </p:extLst>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457200"/>
            <a:ext cx="7029450"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Kickbacks / Bid Rigging / Bribery</a:t>
            </a:r>
          </a:p>
        </p:txBody>
      </p:sp>
      <p:sp>
        <p:nvSpPr>
          <p:cNvPr id="3" name="Content Placeholder 2"/>
          <p:cNvSpPr>
            <a:spLocks noGrp="1"/>
          </p:cNvSpPr>
          <p:nvPr>
            <p:ph idx="1"/>
          </p:nvPr>
        </p:nvSpPr>
        <p:spPr>
          <a:xfrm>
            <a:off x="762000" y="1219200"/>
            <a:ext cx="7696201" cy="5114925"/>
          </a:xfrm>
        </p:spPr>
        <p:txBody>
          <a:bodyPr/>
          <a:lstStyle/>
          <a:p>
            <a:pPr marL="0" indent="0">
              <a:buNone/>
            </a:pPr>
            <a:r>
              <a:rPr lang="en-US" b="1" dirty="0" smtClean="0">
                <a:latin typeface="Verdana" panose="020B0604030504040204" pitchFamily="34" charset="0"/>
                <a:ea typeface="Verdana" panose="020B0604030504040204" pitchFamily="34" charset="0"/>
                <a:cs typeface="Verdana" panose="020B0604030504040204" pitchFamily="34" charset="0"/>
              </a:rPr>
              <a:t>Former </a:t>
            </a:r>
            <a:r>
              <a:rPr lang="en-US" b="1" dirty="0">
                <a:latin typeface="Verdana" panose="020B0604030504040204" pitchFamily="34" charset="0"/>
                <a:ea typeface="Verdana" panose="020B0604030504040204" pitchFamily="34" charset="0"/>
                <a:cs typeface="Verdana" panose="020B0604030504040204" pitchFamily="34" charset="0"/>
              </a:rPr>
              <a:t>Con Ed Employees and Private Contractors Sentenced for Their Roles in Bribery Schemes </a:t>
            </a: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b="1" i="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u="sng" dirty="0" smtClean="0">
                <a:latin typeface="Verdana" panose="020B0604030504040204" pitchFamily="34" charset="0"/>
                <a:ea typeface="Verdana" panose="020B0604030504040204" pitchFamily="34" charset="0"/>
                <a:cs typeface="Verdana" panose="020B0604030504040204" pitchFamily="34" charset="0"/>
              </a:rPr>
              <a:t>Fourteen</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former construction inspectors for Consolidated Edison Corporation of New York, Inc. (“Con Ed”) have been sentenced on charges stemming from schemes in which they solicited and accepted </a:t>
            </a:r>
            <a:r>
              <a:rPr lang="en-US" b="1" dirty="0">
                <a:latin typeface="Verdana" panose="020B0604030504040204" pitchFamily="34" charset="0"/>
                <a:ea typeface="Verdana" panose="020B0604030504040204" pitchFamily="34" charset="0"/>
                <a:cs typeface="Verdana" panose="020B0604030504040204" pitchFamily="34" charset="0"/>
              </a:rPr>
              <a:t>millions of dollars </a:t>
            </a:r>
            <a:r>
              <a:rPr lang="en-US" dirty="0">
                <a:latin typeface="Verdana" panose="020B0604030504040204" pitchFamily="34" charset="0"/>
                <a:ea typeface="Verdana" panose="020B0604030504040204" pitchFamily="34" charset="0"/>
                <a:cs typeface="Verdana" panose="020B0604030504040204" pitchFamily="34" charset="0"/>
              </a:rPr>
              <a:t>in kickbacks from contractors between 2000 and 2009 in connection with construction projects in Manhattan, the Bronx and Westchester County. Also sentenced were two contractors for paying kickbacks and the brother-in-law of one of the inspectors for laundering bribe payments to conceal their true nature and source. All of the sentencing proceedings were held before United States District Court Judge Allyne R. Ross at the federal courthouse in Brooklyn.</a:t>
            </a:r>
          </a:p>
          <a:p>
            <a:endParaRPr lang="en-US" dirty="0"/>
          </a:p>
        </p:txBody>
      </p:sp>
    </p:spTree>
    <p:extLst>
      <p:ext uri="{BB962C8B-B14F-4D97-AF65-F5344CB8AC3E}">
        <p14:creationId xmlns:p14="http://schemas.microsoft.com/office/powerpoint/2010/main" val="4099493232"/>
      </p:ext>
    </p:extLst>
  </p:cSld>
  <p:clrMapOvr>
    <a:masterClrMapping/>
  </p:clrMapOvr>
  <p:transition>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52400"/>
            <a:ext cx="7543800" cy="8382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Kickbacks / Bid Rigging / Bribery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9635045"/>
              </p:ext>
            </p:extLst>
          </p:nvPr>
        </p:nvGraphicFramePr>
        <p:xfrm>
          <a:off x="761999" y="1066800"/>
          <a:ext cx="7772400" cy="5192602"/>
        </p:xfrm>
        <a:graphic>
          <a:graphicData uri="http://schemas.openxmlformats.org/drawingml/2006/table">
            <a:tbl>
              <a:tblPr firstRow="1" firstCol="1" bandRow="1"/>
              <a:tblGrid>
                <a:gridCol w="380114"/>
                <a:gridCol w="7392286"/>
              </a:tblGrid>
              <a:tr h="342077">
                <a:tc gridSpan="2">
                  <a:txBody>
                    <a:bodyPr/>
                    <a:lstStyle/>
                    <a:p>
                      <a:pPr marL="457200" marR="0" algn="ctr" eaLnBrk="0" fontAlgn="base" hangingPunct="0">
                        <a:lnSpc>
                          <a:spcPct val="120000"/>
                        </a:lnSpc>
                        <a:spcBef>
                          <a:spcPts val="0"/>
                        </a:spcBef>
                        <a:spcAft>
                          <a:spcPts val="0"/>
                        </a:spcAft>
                      </a:pPr>
                      <a:r>
                        <a:rPr lang="en-US" sz="18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Red Flags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r>
              <a:tr h="342077">
                <a:tc>
                  <a:txBody>
                    <a:bodyPr/>
                    <a:lstStyle/>
                    <a:p>
                      <a:pPr marL="0" marR="0" algn="ctr" eaLnBrk="0" fontAlgn="base" hangingPunct="0">
                        <a:lnSpc>
                          <a:spcPct val="120000"/>
                        </a:lnSpc>
                        <a:spcBef>
                          <a:spcPts val="0"/>
                        </a:spcBef>
                        <a:spcAft>
                          <a:spcPts val="0"/>
                        </a:spcAft>
                      </a:pPr>
                      <a:r>
                        <a:rPr lang="en-US" sz="1800" dirty="0" smtClean="0">
                          <a:effectLst/>
                          <a:latin typeface="Verdana" panose="020B0604030504040204" pitchFamily="34" charset="0"/>
                          <a:ea typeface="Verdana" panose="020B0604030504040204" pitchFamily="34" charset="0"/>
                          <a:cs typeface="Verdana" panose="020B0604030504040204" pitchFamily="34" charset="0"/>
                        </a:rPr>
                        <a:t>1</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smtClean="0">
                          <a:effectLst/>
                          <a:latin typeface="Verdana" panose="020B0604030504040204" pitchFamily="34" charset="0"/>
                          <a:ea typeface="Verdana" panose="020B0604030504040204" pitchFamily="34" charset="0"/>
                          <a:cs typeface="Verdana" panose="020B0604030504040204" pitchFamily="34" charset="0"/>
                        </a:rPr>
                        <a:t>Favoritism of Bid</a:t>
                      </a:r>
                      <a:r>
                        <a:rPr lang="en-US" sz="1800" baseline="0" dirty="0" smtClean="0">
                          <a:effectLst/>
                          <a:latin typeface="Verdana" panose="020B0604030504040204" pitchFamily="34" charset="0"/>
                          <a:ea typeface="Verdana" panose="020B0604030504040204" pitchFamily="34" charset="0"/>
                          <a:cs typeface="Verdana" panose="020B0604030504040204" pitchFamily="34" charset="0"/>
                        </a:rPr>
                        <a:t> Selection Committee</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77">
                <a:tc>
                  <a:txBody>
                    <a:bodyPr/>
                    <a:lstStyle/>
                    <a:p>
                      <a:pPr marL="0" marR="0" algn="ctr" eaLnBrk="0" fontAlgn="base" hangingPunct="0">
                        <a:lnSpc>
                          <a:spcPct val="120000"/>
                        </a:lnSpc>
                        <a:spcBef>
                          <a:spcPts val="0"/>
                        </a:spcBef>
                        <a:spcAft>
                          <a:spcPts val="0"/>
                        </a:spcAft>
                      </a:pPr>
                      <a:r>
                        <a:rPr lang="en-US"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2</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Same companies win the </a:t>
                      </a:r>
                      <a:r>
                        <a:rPr lang="en-US"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bid</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632">
                <a:tc>
                  <a:txBody>
                    <a:bodyPr/>
                    <a:lstStyle/>
                    <a:p>
                      <a:pPr marL="0" marR="0" algn="ctr" eaLnBrk="0" fontAlgn="base" hangingPunct="0">
                        <a:lnSpc>
                          <a:spcPct val="120000"/>
                        </a:lnSpc>
                        <a:spcBef>
                          <a:spcPts val="0"/>
                        </a:spcBef>
                        <a:spcAft>
                          <a:spcPts val="0"/>
                        </a:spcAft>
                      </a:pPr>
                      <a:r>
                        <a:rPr lang="en-US"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Unexplained or unreasonable limitations on the number of potential subcontractors contracted for bid or offer</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648">
                <a:tc>
                  <a:txBody>
                    <a:bodyPr/>
                    <a:lstStyle/>
                    <a:p>
                      <a:pPr marL="0" marR="0" algn="ctr" eaLnBrk="0" fontAlgn="base" hangingPunct="0">
                        <a:lnSpc>
                          <a:spcPct val="120000"/>
                        </a:lnSpc>
                        <a:spcBef>
                          <a:spcPts val="0"/>
                        </a:spcBef>
                        <a:spcAft>
                          <a:spcPts val="0"/>
                        </a:spcAft>
                      </a:pPr>
                      <a:r>
                        <a:rPr lang="en-US"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4</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Continuing awards to subcontractors with poor performance records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889">
                <a:tc>
                  <a:txBody>
                    <a:bodyPr/>
                    <a:lstStyle/>
                    <a:p>
                      <a:pPr marL="0" marR="0" algn="ctr" eaLnBrk="0" fontAlgn="base" hangingPunct="0">
                        <a:lnSpc>
                          <a:spcPct val="120000"/>
                        </a:lnSpc>
                        <a:spcBef>
                          <a:spcPts val="0"/>
                        </a:spcBef>
                        <a:spcAft>
                          <a:spcPts val="0"/>
                        </a:spcAft>
                      </a:pPr>
                      <a:r>
                        <a:rPr lang="en-US"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5</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Non-award of subcontract to the lowest bidder</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0990">
                <a:tc>
                  <a:txBody>
                    <a:bodyPr/>
                    <a:lstStyle/>
                    <a:p>
                      <a:pPr marL="0" marR="0" algn="ctr" eaLnBrk="0" fontAlgn="base" hangingPunct="0">
                        <a:lnSpc>
                          <a:spcPct val="120000"/>
                        </a:lnSpc>
                        <a:spcBef>
                          <a:spcPts val="0"/>
                        </a:spcBef>
                        <a:spcAft>
                          <a:spcPts val="0"/>
                        </a:spcAft>
                      </a:pPr>
                      <a:r>
                        <a:rPr lang="en-US" sz="1800" dirty="0" smtClean="0">
                          <a:solidFill>
                            <a:srgbClr val="000000"/>
                          </a:solidFill>
                          <a:effectLst/>
                          <a:latin typeface="Verdana" panose="020B0604030504040204" pitchFamily="34" charset="0"/>
                          <a:ea typeface="Verdana" panose="020B0604030504040204" pitchFamily="34" charset="0"/>
                          <a:cs typeface="Verdana" panose="020B0604030504040204" pitchFamily="34" charset="0"/>
                        </a:rPr>
                        <a:t>6</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“No-value-added” technical specifications that dictate contract awards to particular companies. Non-qualified and/or unlicensed subcontractors working on prime contracts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106">
                <a:tc>
                  <a:txBody>
                    <a:bodyPr/>
                    <a:lstStyle/>
                    <a:p>
                      <a:pPr marL="0" marR="0" algn="ctr" eaLnBrk="0" fontAlgn="base" hangingPunct="0">
                        <a:lnSpc>
                          <a:spcPct val="120000"/>
                        </a:lnSpc>
                        <a:spcBef>
                          <a:spcPts val="0"/>
                        </a:spcBef>
                        <a:spcAft>
                          <a:spcPts val="0"/>
                        </a:spcAft>
                      </a:pPr>
                      <a:r>
                        <a:rPr lang="en-US" sz="1800" dirty="0" smtClean="0">
                          <a:effectLst/>
                          <a:latin typeface="Verdana" panose="020B0604030504040204" pitchFamily="34" charset="0"/>
                          <a:ea typeface="Verdana" panose="020B0604030504040204" pitchFamily="34" charset="0"/>
                          <a:cs typeface="Verdana" panose="020B0604030504040204" pitchFamily="34" charset="0"/>
                        </a:rPr>
                        <a:t>7</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smtClean="0">
                          <a:effectLst/>
                          <a:latin typeface="Verdana" panose="020B0604030504040204" pitchFamily="34" charset="0"/>
                          <a:ea typeface="Verdana" panose="020B0604030504040204" pitchFamily="34" charset="0"/>
                          <a:cs typeface="Verdana" panose="020B0604030504040204" pitchFamily="34" charset="0"/>
                        </a:rPr>
                        <a:t>Non-qualified and/or</a:t>
                      </a:r>
                      <a:r>
                        <a:rPr lang="en-US" sz="1800" baseline="0" dirty="0" smtClean="0">
                          <a:effectLst/>
                          <a:latin typeface="Verdana" panose="020B0604030504040204" pitchFamily="34" charset="0"/>
                          <a:ea typeface="Verdana" panose="020B0604030504040204" pitchFamily="34" charset="0"/>
                          <a:cs typeface="Verdana" panose="020B0604030504040204" pitchFamily="34" charset="0"/>
                        </a:rPr>
                        <a:t> unlicensed subcontractors working on prime contracts.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106">
                <a:tc>
                  <a:txBody>
                    <a:bodyPr/>
                    <a:lstStyle/>
                    <a:p>
                      <a:pPr marL="0" marR="0" algn="ctr" eaLnBrk="0" fontAlgn="base" hangingPunct="0">
                        <a:lnSpc>
                          <a:spcPct val="120000"/>
                        </a:lnSpc>
                        <a:spcBef>
                          <a:spcPts val="0"/>
                        </a:spcBef>
                        <a:spcAft>
                          <a:spcPts val="0"/>
                        </a:spcAft>
                      </a:pPr>
                      <a:r>
                        <a:rPr lang="en-US" sz="1800" dirty="0" smtClean="0">
                          <a:effectLst/>
                          <a:latin typeface="Verdana" panose="020B0604030504040204" pitchFamily="34" charset="0"/>
                          <a:ea typeface="Verdana" panose="020B0604030504040204" pitchFamily="34" charset="0"/>
                          <a:cs typeface="Verdana" panose="020B0604030504040204" pitchFamily="34" charset="0"/>
                        </a:rPr>
                        <a:t>8</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smtClean="0">
                          <a:effectLst/>
                          <a:latin typeface="Verdana" panose="020B0604030504040204" pitchFamily="34" charset="0"/>
                          <a:ea typeface="Verdana" panose="020B0604030504040204" pitchFamily="34" charset="0"/>
                          <a:cs typeface="Verdana" panose="020B0604030504040204" pitchFamily="34" charset="0"/>
                        </a:rPr>
                        <a:t>Poor or no established contractor procedures for awarding of subcontractors.</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473102"/>
      </p:ext>
    </p:extLst>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81000"/>
            <a:ext cx="7543800" cy="7620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Kickbacks / Bid Rigging / Bribery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5674391"/>
              </p:ext>
            </p:extLst>
          </p:nvPr>
        </p:nvGraphicFramePr>
        <p:xfrm>
          <a:off x="609600" y="1371601"/>
          <a:ext cx="7924800" cy="4646916"/>
        </p:xfrm>
        <a:graphic>
          <a:graphicData uri="http://schemas.openxmlformats.org/drawingml/2006/table">
            <a:tbl>
              <a:tblPr firstRow="1" firstCol="1" bandRow="1"/>
              <a:tblGrid>
                <a:gridCol w="781050"/>
                <a:gridCol w="7143750"/>
              </a:tblGrid>
              <a:tr h="326458">
                <a:tc gridSpan="2">
                  <a:txBody>
                    <a:bodyPr/>
                    <a:lstStyle/>
                    <a:p>
                      <a:pPr marL="0" marR="0" algn="ctr">
                        <a:lnSpc>
                          <a:spcPct val="115000"/>
                        </a:lnSpc>
                        <a:spcBef>
                          <a:spcPts val="0"/>
                        </a:spcBef>
                        <a:spcAft>
                          <a:spcPts val="0"/>
                        </a:spcAft>
                      </a:pPr>
                      <a:r>
                        <a:rPr lang="en-US" sz="1800" b="1" dirty="0">
                          <a:solidFill>
                            <a:srgbClr val="FF0000"/>
                          </a:solidFill>
                          <a:effectLst/>
                          <a:latin typeface="Verdana"/>
                          <a:ea typeface="Calibri"/>
                          <a:cs typeface="Times New Roman"/>
                        </a:rPr>
                        <a:t>Red Flags</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r>
              <a:tr h="664141">
                <a:tc>
                  <a:txBody>
                    <a:bodyPr/>
                    <a:lstStyle/>
                    <a:p>
                      <a:pPr marL="0" marR="0" algn="ctr" eaLnBrk="0" fontAlgn="base" hangingPunct="0">
                        <a:lnSpc>
                          <a:spcPct val="120000"/>
                        </a:lnSpc>
                        <a:spcBef>
                          <a:spcPts val="0"/>
                        </a:spcBef>
                        <a:spcAft>
                          <a:spcPts val="0"/>
                        </a:spcAft>
                      </a:pPr>
                      <a:r>
                        <a:rPr lang="en-US" sz="1800" dirty="0" smtClean="0">
                          <a:effectLst/>
                          <a:latin typeface="Verdana" panose="020B0604030504040204" pitchFamily="34" charset="0"/>
                          <a:ea typeface="Verdana" panose="020B0604030504040204" pitchFamily="34" charset="0"/>
                          <a:cs typeface="Verdana" panose="020B0604030504040204" pitchFamily="34" charset="0"/>
                        </a:rPr>
                        <a:t>9</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smtClean="0">
                          <a:effectLst/>
                          <a:latin typeface="Verdana" panose="020B0604030504040204" pitchFamily="34" charset="0"/>
                          <a:ea typeface="Verdana" panose="020B0604030504040204" pitchFamily="34" charset="0"/>
                          <a:cs typeface="Verdana" panose="020B0604030504040204" pitchFamily="34" charset="0"/>
                        </a:rPr>
                        <a:t>Lack of separation of duties between purchasing, receiving</a:t>
                      </a:r>
                      <a:r>
                        <a:rPr lang="en-US" sz="1800" baseline="0" dirty="0" smtClean="0">
                          <a:effectLst/>
                          <a:latin typeface="Verdana" panose="020B0604030504040204" pitchFamily="34" charset="0"/>
                          <a:ea typeface="Verdana" panose="020B0604030504040204" pitchFamily="34" charset="0"/>
                          <a:cs typeface="Verdana" panose="020B0604030504040204" pitchFamily="34" charset="0"/>
                        </a:rPr>
                        <a:t> and storing</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48143" marR="481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a:lnSpc>
                          <a:spcPct val="115000"/>
                        </a:lnSpc>
                        <a:spcBef>
                          <a:spcPts val="0"/>
                        </a:spcBef>
                        <a:spcAft>
                          <a:spcPts val="0"/>
                        </a:spcAft>
                      </a:pPr>
                      <a:r>
                        <a:rPr lang="en-US" sz="1800" dirty="0" smtClean="0">
                          <a:effectLst/>
                          <a:latin typeface="Verdana"/>
                          <a:ea typeface="Calibri"/>
                          <a:cs typeface="Times New Roman"/>
                        </a:rPr>
                        <a:t>10</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a:ea typeface="Calibri"/>
                          <a:cs typeface="Times New Roman"/>
                        </a:rPr>
                        <a:t>Purchasing employees maintaining a standard of living exceeding their </a:t>
                      </a:r>
                      <a:r>
                        <a:rPr lang="en-US" sz="1800" dirty="0" smtClean="0">
                          <a:effectLst/>
                          <a:latin typeface="Verdana"/>
                          <a:ea typeface="Calibri"/>
                          <a:cs typeface="Times New Roman"/>
                        </a:rPr>
                        <a:t>income</a:t>
                      </a:r>
                      <a:r>
                        <a:rPr lang="en-US" sz="1800" dirty="0">
                          <a:effectLst/>
                          <a:latin typeface="Verdana"/>
                          <a:ea typeface="Calibri"/>
                          <a:cs typeface="Times New Roman"/>
                        </a:rPr>
                        <a:t> </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273">
                <a:tc>
                  <a:txBody>
                    <a:bodyPr/>
                    <a:lstStyle/>
                    <a:p>
                      <a:pPr marL="0" marR="0" algn="ctr">
                        <a:lnSpc>
                          <a:spcPct val="115000"/>
                        </a:lnSpc>
                        <a:spcBef>
                          <a:spcPts val="0"/>
                        </a:spcBef>
                        <a:spcAft>
                          <a:spcPts val="0"/>
                        </a:spcAft>
                      </a:pPr>
                      <a:r>
                        <a:rPr lang="en-US" sz="1800" dirty="0" smtClean="0">
                          <a:effectLst/>
                          <a:latin typeface="Verdana"/>
                          <a:ea typeface="Calibri"/>
                          <a:cs typeface="Times New Roman"/>
                        </a:rPr>
                        <a:t>11</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a:ea typeface="Calibri"/>
                          <a:cs typeface="Times New Roman"/>
                        </a:rPr>
                        <a:t>Gifts / Illegal </a:t>
                      </a:r>
                      <a:r>
                        <a:rPr lang="en-US" sz="1800" dirty="0" smtClean="0">
                          <a:effectLst/>
                          <a:latin typeface="Verdana"/>
                          <a:ea typeface="Calibri"/>
                          <a:cs typeface="Times New Roman"/>
                        </a:rPr>
                        <a:t>Gratuities</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678">
                <a:tc>
                  <a:txBody>
                    <a:bodyPr/>
                    <a:lstStyle/>
                    <a:p>
                      <a:pPr marL="0" marR="0" algn="ctr">
                        <a:lnSpc>
                          <a:spcPct val="115000"/>
                        </a:lnSpc>
                        <a:spcBef>
                          <a:spcPts val="0"/>
                        </a:spcBef>
                        <a:spcAft>
                          <a:spcPts val="0"/>
                        </a:spcAft>
                      </a:pPr>
                      <a:r>
                        <a:rPr lang="en-US" sz="1800" dirty="0" smtClean="0">
                          <a:effectLst/>
                          <a:latin typeface="Verdana"/>
                          <a:ea typeface="Calibri"/>
                          <a:cs typeface="Times New Roman"/>
                        </a:rPr>
                        <a:t>12</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a:ea typeface="Calibri"/>
                          <a:cs typeface="Times New Roman"/>
                        </a:rPr>
                        <a:t>Complimentary </a:t>
                      </a:r>
                      <a:r>
                        <a:rPr lang="en-US" sz="1800" dirty="0" smtClean="0">
                          <a:effectLst/>
                          <a:latin typeface="Verdana"/>
                          <a:ea typeface="Calibri"/>
                          <a:cs typeface="Times New Roman"/>
                        </a:rPr>
                        <a:t>bidding</a:t>
                      </a:r>
                      <a:r>
                        <a:rPr lang="en-US" sz="1800" dirty="0">
                          <a:effectLst/>
                          <a:latin typeface="Verdana"/>
                          <a:ea typeface="Calibri"/>
                          <a:cs typeface="Times New Roman"/>
                        </a:rPr>
                        <a:t> </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766">
                <a:tc>
                  <a:txBody>
                    <a:bodyPr/>
                    <a:lstStyle/>
                    <a:p>
                      <a:pPr marL="0" marR="0" algn="ctr">
                        <a:lnSpc>
                          <a:spcPct val="115000"/>
                        </a:lnSpc>
                        <a:spcBef>
                          <a:spcPts val="0"/>
                        </a:spcBef>
                        <a:spcAft>
                          <a:spcPts val="0"/>
                        </a:spcAft>
                      </a:pPr>
                      <a:r>
                        <a:rPr lang="en-US" sz="1800" dirty="0" smtClean="0">
                          <a:effectLst/>
                          <a:latin typeface="Verdana"/>
                          <a:ea typeface="Calibri"/>
                          <a:cs typeface="Times New Roman"/>
                        </a:rPr>
                        <a:t>13</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a:ea typeface="Calibri"/>
                          <a:cs typeface="Times New Roman"/>
                        </a:rPr>
                        <a:t>Bid </a:t>
                      </a:r>
                      <a:r>
                        <a:rPr lang="en-US" sz="1800" dirty="0" smtClean="0">
                          <a:effectLst/>
                          <a:latin typeface="Verdana"/>
                          <a:ea typeface="Calibri"/>
                          <a:cs typeface="Times New Roman"/>
                        </a:rPr>
                        <a:t>Rotation</a:t>
                      </a:r>
                      <a:r>
                        <a:rPr lang="en-US" sz="1800" dirty="0">
                          <a:effectLst/>
                          <a:latin typeface="Verdana"/>
                          <a:ea typeface="Calibri"/>
                          <a:cs typeface="Times New Roman"/>
                        </a:rPr>
                        <a:t> </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452">
                <a:tc>
                  <a:txBody>
                    <a:bodyPr/>
                    <a:lstStyle/>
                    <a:p>
                      <a:pPr marL="0" marR="0" algn="ctr">
                        <a:lnSpc>
                          <a:spcPct val="115000"/>
                        </a:lnSpc>
                        <a:spcBef>
                          <a:spcPts val="0"/>
                        </a:spcBef>
                        <a:spcAft>
                          <a:spcPts val="0"/>
                        </a:spcAft>
                      </a:pPr>
                      <a:r>
                        <a:rPr lang="en-US" sz="1800" dirty="0" smtClean="0">
                          <a:effectLst/>
                          <a:latin typeface="Verdana"/>
                          <a:ea typeface="Calibri"/>
                          <a:cs typeface="Times New Roman"/>
                        </a:rPr>
                        <a:t>14</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a:ea typeface="Calibri"/>
                          <a:cs typeface="Times New Roman"/>
                        </a:rPr>
                        <a:t>Sole Sourcing (No options – only provider for material or services</a:t>
                      </a:r>
                      <a:r>
                        <a:rPr lang="en-US" sz="1800" dirty="0" smtClean="0">
                          <a:effectLst/>
                          <a:latin typeface="Verdana"/>
                          <a:ea typeface="Calibri"/>
                          <a:cs typeface="Times New Roman"/>
                        </a:rPr>
                        <a:t>)</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535">
                <a:tc>
                  <a:txBody>
                    <a:bodyPr/>
                    <a:lstStyle/>
                    <a:p>
                      <a:pPr marL="0" marR="0" algn="ctr">
                        <a:lnSpc>
                          <a:spcPct val="115000"/>
                        </a:lnSpc>
                        <a:spcBef>
                          <a:spcPts val="0"/>
                        </a:spcBef>
                        <a:spcAft>
                          <a:spcPts val="0"/>
                        </a:spcAft>
                      </a:pPr>
                      <a:r>
                        <a:rPr lang="en-US" sz="1800" dirty="0" smtClean="0">
                          <a:effectLst/>
                          <a:latin typeface="Verdana"/>
                          <a:ea typeface="Calibri"/>
                          <a:cs typeface="Times New Roman"/>
                        </a:rPr>
                        <a:t>15</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a:ea typeface="Calibri"/>
                          <a:cs typeface="Times New Roman"/>
                        </a:rPr>
                        <a:t>Single Sourcing (Choosing a specific company and bypassing the competition)  </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13">
                <a:tc>
                  <a:txBody>
                    <a:bodyPr/>
                    <a:lstStyle/>
                    <a:p>
                      <a:pPr marL="0" marR="0" algn="ctr">
                        <a:lnSpc>
                          <a:spcPct val="115000"/>
                        </a:lnSpc>
                        <a:spcBef>
                          <a:spcPts val="0"/>
                        </a:spcBef>
                        <a:spcAft>
                          <a:spcPts val="0"/>
                        </a:spcAft>
                      </a:pPr>
                      <a:r>
                        <a:rPr lang="en-US" sz="1800" dirty="0" smtClean="0">
                          <a:effectLst/>
                          <a:latin typeface="Verdana"/>
                          <a:ea typeface="Calibri"/>
                          <a:cs typeface="Times New Roman"/>
                        </a:rPr>
                        <a:t>16</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Verdana"/>
                          <a:ea typeface="Calibri"/>
                          <a:cs typeface="Times New Roman"/>
                        </a:rPr>
                        <a:t>Threats </a:t>
                      </a:r>
                      <a:r>
                        <a:rPr lang="en-US" sz="1800" i="1" dirty="0">
                          <a:effectLst/>
                          <a:latin typeface="Verdana"/>
                          <a:ea typeface="Calibri"/>
                          <a:cs typeface="Times New Roman"/>
                        </a:rPr>
                        <a:t>(</a:t>
                      </a:r>
                      <a:r>
                        <a:rPr lang="en-US" sz="1800" i="1" dirty="0" err="1">
                          <a:effectLst/>
                          <a:latin typeface="Verdana"/>
                          <a:ea typeface="Calibri"/>
                          <a:cs typeface="Times New Roman"/>
                        </a:rPr>
                        <a:t>Goodfellas</a:t>
                      </a:r>
                      <a:r>
                        <a:rPr lang="en-US" sz="1800" i="1" dirty="0" smtClean="0">
                          <a:effectLst/>
                          <a:latin typeface="Verdana"/>
                          <a:ea typeface="Calibri"/>
                          <a:cs typeface="Times New Roman"/>
                        </a:rPr>
                        <a:t>)</a:t>
                      </a:r>
                      <a:r>
                        <a:rPr lang="en-US" sz="1800" dirty="0">
                          <a:effectLst/>
                          <a:latin typeface="Verdana"/>
                          <a:ea typeface="Calibri"/>
                          <a:cs typeface="Times New Roman"/>
                        </a:rPr>
                        <a:t> </a:t>
                      </a:r>
                      <a:endParaRPr lang="en-US" sz="1800" dirty="0">
                        <a:effectLst/>
                        <a:latin typeface="Calibri"/>
                        <a:ea typeface="Calibri"/>
                        <a:cs typeface="Times New Roman"/>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27416484"/>
      </p:ext>
    </p:extLst>
  </p:cSld>
  <p:clrMapOvr>
    <a:masterClrMapping/>
  </p:clrMapOvr>
  <p:transition>
    <p:dissolv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7200"/>
            <a:ext cx="8001000" cy="9144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Kickbacks / Bid Rigging / Bribery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1584832"/>
              </p:ext>
            </p:extLst>
          </p:nvPr>
        </p:nvGraphicFramePr>
        <p:xfrm>
          <a:off x="609600" y="1427986"/>
          <a:ext cx="8153399" cy="3914885"/>
        </p:xfrm>
        <a:graphic>
          <a:graphicData uri="http://schemas.openxmlformats.org/drawingml/2006/table">
            <a:tbl>
              <a:tblPr firstRow="1" firstCol="1" bandRow="1"/>
              <a:tblGrid>
                <a:gridCol w="816691"/>
                <a:gridCol w="7336708"/>
              </a:tblGrid>
              <a:tr h="375188">
                <a:tc gridSpan="2">
                  <a:txBody>
                    <a:bodyPr/>
                    <a:lstStyle/>
                    <a:p>
                      <a:pPr marL="457200" marR="0" algn="l" eaLnBrk="0" fontAlgn="base" hangingPunct="0">
                        <a:lnSpc>
                          <a:spcPct val="120000"/>
                        </a:lnSpc>
                        <a:spcBef>
                          <a:spcPts val="0"/>
                        </a:spcBef>
                        <a:spcAft>
                          <a:spcPts val="0"/>
                        </a:spcAft>
                      </a:pPr>
                      <a:r>
                        <a:rPr lang="en-US" sz="1800" b="1" dirty="0" smtClean="0">
                          <a:solidFill>
                            <a:srgbClr val="FF0000"/>
                          </a:solidFill>
                          <a:effectLst/>
                          <a:latin typeface="Verdana"/>
                          <a:ea typeface="Verdana"/>
                          <a:cs typeface="Verdana"/>
                        </a:rPr>
                        <a:t>                                   Red </a:t>
                      </a:r>
                      <a:r>
                        <a:rPr lang="en-US" sz="1800" b="1" dirty="0">
                          <a:solidFill>
                            <a:srgbClr val="FF0000"/>
                          </a:solidFill>
                          <a:effectLst/>
                          <a:latin typeface="Verdana"/>
                          <a:ea typeface="Verdana"/>
                          <a:cs typeface="Verdana"/>
                        </a:rPr>
                        <a:t>Flags</a:t>
                      </a:r>
                      <a:endParaRPr lang="en-US" sz="1800" b="1" dirty="0">
                        <a:solidFill>
                          <a:srgbClr val="FF0000"/>
                        </a:solidFill>
                        <a:effectLst/>
                        <a:latin typeface="Times New Roman"/>
                        <a:ea typeface="Times New Roman"/>
                        <a:cs typeface="Times New Roman"/>
                      </a:endParaRPr>
                    </a:p>
                  </a:txBody>
                  <a:tcPr marL="57671" marR="57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r>
              <a:tr h="330426">
                <a:tc>
                  <a:txBody>
                    <a:bodyPr/>
                    <a:lstStyle/>
                    <a:p>
                      <a:pPr marL="0" marR="0" algn="l" eaLnBrk="0" fontAlgn="base" hangingPunct="0">
                        <a:lnSpc>
                          <a:spcPct val="120000"/>
                        </a:lnSpc>
                        <a:spcBef>
                          <a:spcPts val="0"/>
                        </a:spcBef>
                        <a:spcAft>
                          <a:spcPts val="0"/>
                        </a:spcAft>
                      </a:pPr>
                      <a:r>
                        <a:rPr lang="en-US" sz="1800" dirty="0" smtClean="0">
                          <a:solidFill>
                            <a:srgbClr val="000000"/>
                          </a:solidFill>
                          <a:effectLst/>
                          <a:latin typeface="Verdana"/>
                          <a:ea typeface="Verdana"/>
                          <a:cs typeface="Verdana"/>
                        </a:rPr>
                        <a:t>17</a:t>
                      </a:r>
                      <a:endParaRPr lang="en-US" sz="1800" dirty="0">
                        <a:effectLst/>
                        <a:latin typeface="Calibri"/>
                        <a:ea typeface="Calibri"/>
                        <a:cs typeface="Times New Roman"/>
                      </a:endParaRPr>
                    </a:p>
                  </a:txBody>
                  <a:tcPr marL="57671" marR="57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eaLnBrk="0" fontAlgn="base" hangingPunct="0">
                        <a:lnSpc>
                          <a:spcPct val="120000"/>
                        </a:lnSpc>
                        <a:spcBef>
                          <a:spcPts val="0"/>
                        </a:spcBef>
                        <a:spcAft>
                          <a:spcPts val="0"/>
                        </a:spcAft>
                        <a:buFont typeface="Arial"/>
                        <a:buNone/>
                        <a:tabLst>
                          <a:tab pos="457200" algn="l"/>
                        </a:tabLst>
                      </a:pPr>
                      <a:r>
                        <a:rPr lang="en-US" sz="1800" dirty="0" smtClean="0">
                          <a:solidFill>
                            <a:srgbClr val="000000"/>
                          </a:solidFill>
                          <a:effectLst/>
                          <a:latin typeface="Verdana"/>
                          <a:ea typeface="Verdana"/>
                          <a:cs typeface="Verdana"/>
                        </a:rPr>
                        <a:t>Preferential </a:t>
                      </a:r>
                      <a:r>
                        <a:rPr lang="en-US" sz="1800" dirty="0">
                          <a:solidFill>
                            <a:srgbClr val="000000"/>
                          </a:solidFill>
                          <a:effectLst/>
                          <a:latin typeface="Verdana"/>
                          <a:ea typeface="Verdana"/>
                          <a:cs typeface="Verdana"/>
                        </a:rPr>
                        <a:t>treatment to a contractor</a:t>
                      </a:r>
                      <a:endParaRPr lang="en-US" sz="1800" dirty="0">
                        <a:effectLst/>
                        <a:latin typeface="Times New Roman"/>
                        <a:ea typeface="Times New Roman"/>
                        <a:cs typeface="Times New Roman"/>
                      </a:endParaRPr>
                    </a:p>
                  </a:txBody>
                  <a:tcPr marL="57671" marR="57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l" eaLnBrk="0" fontAlgn="base" hangingPunct="0">
                        <a:lnSpc>
                          <a:spcPct val="120000"/>
                        </a:lnSpc>
                        <a:spcBef>
                          <a:spcPts val="0"/>
                        </a:spcBef>
                        <a:spcAft>
                          <a:spcPts val="0"/>
                        </a:spcAft>
                      </a:pPr>
                      <a:r>
                        <a:rPr lang="en-US" sz="1800" dirty="0" smtClean="0">
                          <a:solidFill>
                            <a:srgbClr val="000000"/>
                          </a:solidFill>
                          <a:effectLst/>
                          <a:latin typeface="Verdana"/>
                          <a:ea typeface="Verdana"/>
                          <a:cs typeface="Verdana"/>
                        </a:rPr>
                        <a:t>18</a:t>
                      </a:r>
                      <a:endParaRPr lang="en-US" sz="1800" dirty="0">
                        <a:effectLst/>
                        <a:latin typeface="Calibri"/>
                        <a:ea typeface="Calibri"/>
                        <a:cs typeface="Times New Roman"/>
                      </a:endParaRPr>
                    </a:p>
                  </a:txBody>
                  <a:tcPr marL="57671" marR="57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eaLnBrk="0" fontAlgn="base" hangingPunct="0">
                        <a:lnSpc>
                          <a:spcPct val="120000"/>
                        </a:lnSpc>
                        <a:spcBef>
                          <a:spcPts val="0"/>
                        </a:spcBef>
                        <a:spcAft>
                          <a:spcPts val="0"/>
                        </a:spcAft>
                        <a:buFont typeface="Arial"/>
                        <a:buNone/>
                        <a:tabLst>
                          <a:tab pos="457200" algn="l"/>
                        </a:tabLst>
                      </a:pPr>
                      <a:r>
                        <a:rPr lang="en-US" sz="1800" dirty="0">
                          <a:solidFill>
                            <a:srgbClr val="000000"/>
                          </a:solidFill>
                          <a:effectLst/>
                          <a:latin typeface="Verdana"/>
                          <a:ea typeface="Verdana"/>
                          <a:cs typeface="Verdana"/>
                        </a:rPr>
                        <a:t>Lifestyle that exceeds a persons salary</a:t>
                      </a:r>
                      <a:endParaRPr lang="en-US" sz="1800" dirty="0">
                        <a:effectLst/>
                        <a:latin typeface="Times New Roman"/>
                        <a:ea typeface="Times New Roman"/>
                        <a:cs typeface="Times New Roman"/>
                      </a:endParaRPr>
                    </a:p>
                  </a:txBody>
                  <a:tcPr marL="57671" marR="57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l" eaLnBrk="0" fontAlgn="base" hangingPunct="0">
                        <a:lnSpc>
                          <a:spcPct val="120000"/>
                        </a:lnSpc>
                        <a:spcBef>
                          <a:spcPts val="0"/>
                        </a:spcBef>
                        <a:spcAft>
                          <a:spcPts val="0"/>
                        </a:spcAft>
                      </a:pPr>
                      <a:r>
                        <a:rPr lang="en-US" sz="1800" dirty="0" smtClean="0">
                          <a:solidFill>
                            <a:srgbClr val="000000"/>
                          </a:solidFill>
                          <a:effectLst/>
                          <a:latin typeface="Verdana"/>
                          <a:ea typeface="Verdana"/>
                          <a:cs typeface="Verdana"/>
                        </a:rPr>
                        <a:t>19</a:t>
                      </a:r>
                      <a:endParaRPr lang="en-US" sz="1800" dirty="0">
                        <a:effectLst/>
                        <a:latin typeface="Calibri"/>
                        <a:ea typeface="Calibri"/>
                        <a:cs typeface="Times New Roman"/>
                      </a:endParaRPr>
                    </a:p>
                  </a:txBody>
                  <a:tcPr marL="57671" marR="57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eaLnBrk="0" fontAlgn="base" hangingPunct="0">
                        <a:lnSpc>
                          <a:spcPct val="120000"/>
                        </a:lnSpc>
                        <a:spcBef>
                          <a:spcPts val="0"/>
                        </a:spcBef>
                        <a:spcAft>
                          <a:spcPts val="0"/>
                        </a:spcAft>
                        <a:buFont typeface="Arial"/>
                        <a:buNone/>
                        <a:tabLst>
                          <a:tab pos="457200" algn="l"/>
                        </a:tabLst>
                      </a:pPr>
                      <a:r>
                        <a:rPr lang="en-US" sz="1800" dirty="0">
                          <a:solidFill>
                            <a:srgbClr val="000000"/>
                          </a:solidFill>
                          <a:effectLst/>
                          <a:latin typeface="Verdana"/>
                          <a:ea typeface="Verdana"/>
                          <a:cs typeface="Verdana"/>
                        </a:rPr>
                        <a:t>Change orders lack sufficient justification</a:t>
                      </a:r>
                      <a:endParaRPr lang="en-US" sz="1800" dirty="0">
                        <a:effectLst/>
                        <a:latin typeface="Times New Roman"/>
                        <a:ea typeface="Times New Roman"/>
                        <a:cs typeface="Times New Roman"/>
                      </a:endParaRPr>
                    </a:p>
                  </a:txBody>
                  <a:tcPr marL="57671" marR="57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036">
                <a:tc>
                  <a:txBody>
                    <a:bodyPr/>
                    <a:lstStyle/>
                    <a:p>
                      <a:pPr marL="0" marR="0" algn="l" eaLnBrk="0" fontAlgn="base" hangingPunct="0">
                        <a:lnSpc>
                          <a:spcPct val="120000"/>
                        </a:lnSpc>
                        <a:spcBef>
                          <a:spcPts val="0"/>
                        </a:spcBef>
                        <a:spcAft>
                          <a:spcPts val="0"/>
                        </a:spcAft>
                      </a:pPr>
                      <a:r>
                        <a:rPr lang="en-US" sz="1800" dirty="0" smtClean="0">
                          <a:solidFill>
                            <a:srgbClr val="000000"/>
                          </a:solidFill>
                          <a:effectLst/>
                          <a:latin typeface="Verdana"/>
                          <a:ea typeface="Verdana"/>
                          <a:cs typeface="Verdana"/>
                        </a:rPr>
                        <a:t>20</a:t>
                      </a:r>
                      <a:endParaRPr lang="en-US" sz="1800" dirty="0">
                        <a:effectLst/>
                        <a:latin typeface="Calibri"/>
                        <a:ea typeface="Calibri"/>
                        <a:cs typeface="Times New Roman"/>
                      </a:endParaRPr>
                    </a:p>
                  </a:txBody>
                  <a:tcPr marL="57671" marR="57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eaLnBrk="0" fontAlgn="base" hangingPunct="0">
                        <a:lnSpc>
                          <a:spcPct val="120000"/>
                        </a:lnSpc>
                        <a:spcBef>
                          <a:spcPts val="0"/>
                        </a:spcBef>
                        <a:spcAft>
                          <a:spcPts val="0"/>
                        </a:spcAft>
                        <a:buFont typeface="Arial"/>
                        <a:buNone/>
                        <a:tabLst>
                          <a:tab pos="457200" algn="l"/>
                        </a:tabLst>
                      </a:pPr>
                      <a:r>
                        <a:rPr lang="en-US" sz="1800" dirty="0">
                          <a:solidFill>
                            <a:srgbClr val="000000"/>
                          </a:solidFill>
                          <a:effectLst/>
                          <a:latin typeface="Verdana"/>
                          <a:ea typeface="Verdana"/>
                          <a:cs typeface="Verdana"/>
                        </a:rPr>
                        <a:t>Oversight Officials socialize with or have business relationships with , contractors or their families</a:t>
                      </a:r>
                      <a:endParaRPr lang="en-US" sz="1800" dirty="0">
                        <a:effectLst/>
                        <a:latin typeface="Times New Roman"/>
                        <a:ea typeface="Times New Roman"/>
                        <a:cs typeface="Times New Roman"/>
                      </a:endParaRPr>
                    </a:p>
                  </a:txBody>
                  <a:tcPr marL="57671" marR="57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686">
                <a:tc>
                  <a:txBody>
                    <a:bodyPr/>
                    <a:lstStyle/>
                    <a:p>
                      <a:pPr marL="0" marR="0" algn="l" eaLnBrk="0" fontAlgn="base" hangingPunct="0">
                        <a:lnSpc>
                          <a:spcPct val="120000"/>
                        </a:lnSpc>
                        <a:spcBef>
                          <a:spcPts val="0"/>
                        </a:spcBef>
                        <a:spcAft>
                          <a:spcPts val="0"/>
                        </a:spcAft>
                      </a:pPr>
                      <a:r>
                        <a:rPr lang="en-US" sz="1800" dirty="0" smtClean="0">
                          <a:solidFill>
                            <a:srgbClr val="000000"/>
                          </a:solidFill>
                          <a:effectLst/>
                          <a:latin typeface="Verdana"/>
                          <a:ea typeface="Verdana"/>
                          <a:cs typeface="Verdana"/>
                        </a:rPr>
                        <a:t>21</a:t>
                      </a:r>
                      <a:endParaRPr lang="en-US" sz="1800" dirty="0">
                        <a:effectLst/>
                        <a:latin typeface="Calibri"/>
                        <a:ea typeface="Calibri"/>
                        <a:cs typeface="Times New Roman"/>
                      </a:endParaRPr>
                    </a:p>
                  </a:txBody>
                  <a:tcPr marL="57671" marR="57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eaLnBrk="0" fontAlgn="base" hangingPunct="0">
                        <a:lnSpc>
                          <a:spcPct val="120000"/>
                        </a:lnSpc>
                        <a:spcBef>
                          <a:spcPts val="0"/>
                        </a:spcBef>
                        <a:spcAft>
                          <a:spcPts val="0"/>
                        </a:spcAft>
                        <a:buFont typeface="Arial"/>
                        <a:buNone/>
                        <a:tabLst>
                          <a:tab pos="457200" algn="l"/>
                        </a:tabLst>
                      </a:pPr>
                      <a:r>
                        <a:rPr lang="en-US" sz="1800" dirty="0">
                          <a:solidFill>
                            <a:srgbClr val="000000"/>
                          </a:solidFill>
                          <a:effectLst/>
                          <a:latin typeface="Verdana"/>
                          <a:ea typeface="Verdana"/>
                          <a:cs typeface="Verdana"/>
                        </a:rPr>
                        <a:t>Unnecessary middleman or brokers</a:t>
                      </a:r>
                      <a:endParaRPr lang="en-US" sz="1800" dirty="0">
                        <a:effectLst/>
                        <a:latin typeface="Times New Roman"/>
                        <a:ea typeface="Times New Roman"/>
                        <a:cs typeface="Times New Roman"/>
                      </a:endParaRPr>
                    </a:p>
                  </a:txBody>
                  <a:tcPr marL="57671" marR="57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8078">
                <a:tc>
                  <a:txBody>
                    <a:bodyPr/>
                    <a:lstStyle/>
                    <a:p>
                      <a:pPr marL="0" marR="0" algn="l" eaLnBrk="0" fontAlgn="base" hangingPunct="0">
                        <a:lnSpc>
                          <a:spcPct val="120000"/>
                        </a:lnSpc>
                        <a:spcBef>
                          <a:spcPts val="0"/>
                        </a:spcBef>
                        <a:spcAft>
                          <a:spcPts val="0"/>
                        </a:spcAft>
                      </a:pPr>
                      <a:r>
                        <a:rPr lang="en-US" sz="1800" dirty="0" smtClean="0">
                          <a:solidFill>
                            <a:srgbClr val="000000"/>
                          </a:solidFill>
                          <a:effectLst/>
                          <a:latin typeface="Verdana"/>
                          <a:ea typeface="Verdana"/>
                          <a:cs typeface="Verdana"/>
                        </a:rPr>
                        <a:t>22</a:t>
                      </a:r>
                      <a:endParaRPr lang="en-US" sz="1800" dirty="0">
                        <a:effectLst/>
                        <a:latin typeface="Calibri"/>
                        <a:ea typeface="Calibri"/>
                        <a:cs typeface="Times New Roman"/>
                      </a:endParaRPr>
                    </a:p>
                  </a:txBody>
                  <a:tcPr marL="57671" marR="57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eaLnBrk="0" fontAlgn="base" hangingPunct="0">
                        <a:lnSpc>
                          <a:spcPct val="120000"/>
                        </a:lnSpc>
                        <a:spcBef>
                          <a:spcPts val="0"/>
                        </a:spcBef>
                        <a:spcAft>
                          <a:spcPts val="0"/>
                        </a:spcAft>
                        <a:buFont typeface="Arial"/>
                        <a:buNone/>
                        <a:tabLst>
                          <a:tab pos="457200" algn="l"/>
                        </a:tabLst>
                      </a:pPr>
                      <a:r>
                        <a:rPr lang="en-US" sz="1800" dirty="0">
                          <a:solidFill>
                            <a:srgbClr val="000000"/>
                          </a:solidFill>
                          <a:effectLst/>
                          <a:latin typeface="Verdana"/>
                          <a:ea typeface="Verdana"/>
                          <a:cs typeface="Verdana"/>
                        </a:rPr>
                        <a:t>Contracting employee declines promotion to a non-procurement position</a:t>
                      </a:r>
                      <a:endParaRPr lang="en-US" sz="1800" dirty="0">
                        <a:effectLst/>
                        <a:latin typeface="Times New Roman"/>
                        <a:ea typeface="Times New Roman"/>
                        <a:cs typeface="Times New Roman"/>
                      </a:endParaRPr>
                    </a:p>
                  </a:txBody>
                  <a:tcPr marL="57671" marR="57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103">
                <a:tc>
                  <a:txBody>
                    <a:bodyPr/>
                    <a:lstStyle/>
                    <a:p>
                      <a:pPr marL="0" marR="0" algn="l" eaLnBrk="0" fontAlgn="base" hangingPunct="0">
                        <a:lnSpc>
                          <a:spcPct val="120000"/>
                        </a:lnSpc>
                        <a:spcBef>
                          <a:spcPts val="0"/>
                        </a:spcBef>
                        <a:spcAft>
                          <a:spcPts val="0"/>
                        </a:spcAft>
                      </a:pPr>
                      <a:r>
                        <a:rPr lang="en-US" sz="1800" dirty="0" smtClean="0">
                          <a:effectLst/>
                          <a:latin typeface="Verdana" panose="020B0604030504040204" pitchFamily="34" charset="0"/>
                          <a:ea typeface="Verdana" panose="020B0604030504040204" pitchFamily="34" charset="0"/>
                          <a:cs typeface="Verdana" panose="020B0604030504040204" pitchFamily="34" charset="0"/>
                        </a:rPr>
                        <a:t>23</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57671" marR="576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0" fontAlgn="base" latinLnBrk="0" hangingPunct="0">
                        <a:lnSpc>
                          <a:spcPct val="120000"/>
                        </a:lnSpc>
                        <a:spcBef>
                          <a:spcPts val="0"/>
                        </a:spcBef>
                        <a:spcAft>
                          <a:spcPts val="0"/>
                        </a:spcAft>
                        <a:buClrTx/>
                        <a:buSzTx/>
                        <a:buFont typeface="Arial"/>
                        <a:buNone/>
                        <a:tabLst>
                          <a:tab pos="457200" algn="l"/>
                        </a:tabLst>
                        <a:defRPr/>
                      </a:pPr>
                      <a:r>
                        <a:rPr lang="en-US" sz="1800" dirty="0" smtClean="0">
                          <a:solidFill>
                            <a:srgbClr val="000000"/>
                          </a:solidFill>
                          <a:effectLst/>
                          <a:latin typeface="Verdana"/>
                          <a:ea typeface="Verdana"/>
                          <a:cs typeface="Verdana"/>
                        </a:rPr>
                        <a:t>Keen or preferential interest by a contracting employee to award a contract  to a particular contractor or vendor</a:t>
                      </a:r>
                      <a:endParaRPr lang="en-US" sz="1800" dirty="0">
                        <a:effectLst/>
                        <a:latin typeface="Times New Roman"/>
                        <a:ea typeface="Times New Roman"/>
                        <a:cs typeface="Times New Roman"/>
                      </a:endParaRPr>
                    </a:p>
                  </a:txBody>
                  <a:tcPr marL="57671" marR="57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7806056"/>
      </p:ext>
    </p:extLst>
  </p:cSld>
  <p:clrMapOvr>
    <a:masterClrMapping/>
  </p:clrMapOvr>
  <p:transition>
    <p:dissolv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971550"/>
            <a:ext cx="7258050" cy="6858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Bid Process Controls</a:t>
            </a:r>
            <a:endParaRPr lang="en-US" dirty="0"/>
          </a:p>
        </p:txBody>
      </p:sp>
      <p:sp>
        <p:nvSpPr>
          <p:cNvPr id="3" name="Content Placeholder 2"/>
          <p:cNvSpPr>
            <a:spLocks noGrp="1"/>
          </p:cNvSpPr>
          <p:nvPr>
            <p:ph idx="1"/>
          </p:nvPr>
        </p:nvSpPr>
        <p:spPr>
          <a:xfrm>
            <a:off x="685800" y="1676400"/>
            <a:ext cx="8181975" cy="4733925"/>
          </a:xfrm>
        </p:spPr>
        <p:txBody>
          <a:bodyPr/>
          <a:lstStyle/>
          <a:p>
            <a:pPr>
              <a:buFont typeface="Arial"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46364406"/>
              </p:ext>
            </p:extLst>
          </p:nvPr>
        </p:nvGraphicFramePr>
        <p:xfrm>
          <a:off x="990600" y="2133601"/>
          <a:ext cx="7543799" cy="1923768"/>
        </p:xfrm>
        <a:graphic>
          <a:graphicData uri="http://schemas.openxmlformats.org/drawingml/2006/table">
            <a:tbl>
              <a:tblPr firstRow="1" bandRow="1">
                <a:tableStyleId>{5940675A-B579-460E-94D1-54222C63F5DA}</a:tableStyleId>
              </a:tblPr>
              <a:tblGrid>
                <a:gridCol w="762000"/>
                <a:gridCol w="6781799"/>
              </a:tblGrid>
              <a:tr h="552169">
                <a:tc gridSpan="2">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Often Over Looked and Necessary </a:t>
                      </a:r>
                      <a:r>
                        <a:rPr lang="en-US" b="1" baseline="0" dirty="0" smtClean="0">
                          <a:latin typeface="Verdana" panose="020B0604030504040204" pitchFamily="34" charset="0"/>
                          <a:ea typeface="Verdana" panose="020B0604030504040204" pitchFamily="34" charset="0"/>
                          <a:cs typeface="Verdana" panose="020B0604030504040204" pitchFamily="34" charset="0"/>
                        </a:rPr>
                        <a:t>Controls</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hMerge="1">
                  <a:txBody>
                    <a:bodyPr/>
                    <a:lstStyle/>
                    <a:p>
                      <a:endParaRPr lang="en-US" dirty="0"/>
                    </a:p>
                  </a:txBody>
                  <a:tcPr/>
                </a:tc>
              </a:tr>
              <a:tr h="819430">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Construction Company’s and</a:t>
                      </a:r>
                      <a:r>
                        <a:rPr lang="en-US" baseline="0" dirty="0" smtClean="0">
                          <a:latin typeface="Verdana" panose="020B0604030504040204" pitchFamily="34" charset="0"/>
                          <a:ea typeface="Verdana" panose="020B0604030504040204" pitchFamily="34" charset="0"/>
                          <a:cs typeface="Verdana" panose="020B0604030504040204" pitchFamily="34" charset="0"/>
                        </a:rPr>
                        <a:t> Owners</a:t>
                      </a:r>
                      <a:r>
                        <a:rPr lang="en-US" dirty="0" smtClean="0">
                          <a:latin typeface="Verdana" panose="020B0604030504040204" pitchFamily="34" charset="0"/>
                          <a:ea typeface="Verdana" panose="020B0604030504040204" pitchFamily="34" charset="0"/>
                          <a:cs typeface="Verdana" panose="020B0604030504040204" pitchFamily="34" charset="0"/>
                        </a:rPr>
                        <a:t> Ethics and</a:t>
                      </a:r>
                      <a:r>
                        <a:rPr lang="en-US" baseline="0" dirty="0" smtClean="0">
                          <a:latin typeface="Verdana" panose="020B0604030504040204" pitchFamily="34" charset="0"/>
                          <a:ea typeface="Verdana" panose="020B0604030504040204" pitchFamily="34" charset="0"/>
                          <a:cs typeface="Verdana" panose="020B0604030504040204" pitchFamily="34" charset="0"/>
                        </a:rPr>
                        <a:t> Integrity Program</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552169">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Bid Check Estimate</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3384662944"/>
      </p:ext>
    </p:extLst>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43801" cy="914400"/>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Bid Process Controls</a:t>
            </a:r>
            <a:endParaRPr lang="en-US"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560018"/>
              </p:ext>
            </p:extLst>
          </p:nvPr>
        </p:nvGraphicFramePr>
        <p:xfrm>
          <a:off x="609600" y="1295400"/>
          <a:ext cx="7924800" cy="5189844"/>
        </p:xfrm>
        <a:graphic>
          <a:graphicData uri="http://schemas.openxmlformats.org/drawingml/2006/table">
            <a:tbl>
              <a:tblPr/>
              <a:tblGrid>
                <a:gridCol w="914400"/>
                <a:gridCol w="7010400"/>
              </a:tblGrid>
              <a:tr h="1489779">
                <a:tc gridSpan="2">
                  <a:txBody>
                    <a:bodyPr/>
                    <a:lstStyle/>
                    <a:p>
                      <a:pPr algn="ctr" fontAlgn="ctr"/>
                      <a:r>
                        <a:rPr lang="en-US" sz="1800" b="1" i="0" u="none" strike="noStrike" dirty="0">
                          <a:effectLst/>
                          <a:latin typeface="Verdana" panose="020B0604030504040204" pitchFamily="34" charset="0"/>
                          <a:ea typeface="Verdana" panose="020B0604030504040204" pitchFamily="34" charset="0"/>
                          <a:cs typeface="Verdana" panose="020B0604030504040204" pitchFamily="34" charset="0"/>
                        </a:rPr>
                        <a:t> </a:t>
                      </a:r>
                      <a:r>
                        <a:rPr lang="en-US" sz="1800" b="1" i="0" u="none" strike="noStrike" dirty="0" smtClean="0">
                          <a:effectLst/>
                          <a:latin typeface="Verdana" panose="020B0604030504040204" pitchFamily="34" charset="0"/>
                          <a:ea typeface="Verdana" panose="020B0604030504040204" pitchFamily="34" charset="0"/>
                          <a:cs typeface="Verdana" panose="020B0604030504040204" pitchFamily="34" charset="0"/>
                        </a:rPr>
                        <a:t>Competitive </a:t>
                      </a:r>
                      <a:r>
                        <a:rPr lang="en-US" sz="1800" b="1" i="0" u="none" strike="noStrike" dirty="0">
                          <a:effectLst/>
                          <a:latin typeface="Verdana" panose="020B0604030504040204" pitchFamily="34" charset="0"/>
                          <a:ea typeface="Verdana" panose="020B0604030504040204" pitchFamily="34" charset="0"/>
                          <a:cs typeface="Verdana" panose="020B0604030504040204" pitchFamily="34" charset="0"/>
                        </a:rPr>
                        <a:t>Bid Process</a:t>
                      </a:r>
                    </a:p>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US" sz="1800" b="0" i="0" u="none" strike="noStrike" dirty="0" smtClean="0">
                        <a:effectLst/>
                        <a:latin typeface="Verdana" panose="020B0604030504040204" pitchFamily="34" charset="0"/>
                        <a:ea typeface="Verdana" panose="020B0604030504040204" pitchFamily="34" charset="0"/>
                        <a:cs typeface="Verdana" panose="020B0604030504040204" pitchFamily="34" charset="0"/>
                      </a:endParaRPr>
                    </a:p>
                    <a:p>
                      <a:pPr algn="l" fontAlgn="ctr"/>
                      <a:r>
                        <a:rPr lang="en-US" sz="1800" b="1" i="0" u="sng" strike="noStrike" dirty="0" smtClean="0">
                          <a:effectLst/>
                          <a:latin typeface="Verdana" panose="020B0604030504040204" pitchFamily="34" charset="0"/>
                          <a:ea typeface="Verdana" panose="020B0604030504040204" pitchFamily="34" charset="0"/>
                          <a:cs typeface="Verdana" panose="020B0604030504040204" pitchFamily="34" charset="0"/>
                        </a:rPr>
                        <a:t>Purpose</a:t>
                      </a:r>
                      <a:r>
                        <a:rPr lang="en-US" sz="1800" b="1" i="0" u="none" strike="noStrike" dirty="0">
                          <a:effectLst/>
                          <a:latin typeface="Verdana" panose="020B0604030504040204" pitchFamily="34" charset="0"/>
                          <a:ea typeface="Verdana" panose="020B0604030504040204" pitchFamily="34" charset="0"/>
                          <a:cs typeface="Verdana" panose="020B0604030504040204" pitchFamily="34" charset="0"/>
                        </a:rPr>
                        <a:t>:  Ensure adequate control exists to ensure that </a:t>
                      </a:r>
                      <a:r>
                        <a:rPr lang="en-US" sz="1800" b="1" i="0" u="none" strike="noStrike" dirty="0" smtClean="0">
                          <a:effectLst/>
                          <a:latin typeface="Verdana" panose="020B0604030504040204" pitchFamily="34" charset="0"/>
                          <a:ea typeface="Verdana" panose="020B0604030504040204" pitchFamily="34" charset="0"/>
                          <a:cs typeface="Verdana" panose="020B0604030504040204" pitchFamily="34" charset="0"/>
                        </a:rPr>
                        <a:t>         competitive </a:t>
                      </a:r>
                      <a:r>
                        <a:rPr lang="en-US" sz="1800" b="1" i="0" u="none" strike="noStrike" dirty="0">
                          <a:effectLst/>
                          <a:latin typeface="Verdana" panose="020B0604030504040204" pitchFamily="34" charset="0"/>
                          <a:ea typeface="Verdana" panose="020B0604030504040204" pitchFamily="34" charset="0"/>
                          <a:cs typeface="Verdana" panose="020B0604030504040204" pitchFamily="34" charset="0"/>
                        </a:rPr>
                        <a:t>bids are obtained, evaluated and awarded in a fair manner.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ctr" fontAlgn="ctr"/>
                      <a:endParaRPr lang="en-US" sz="1800" b="1" i="0" u="none" strike="noStrike" dirty="0">
                        <a:effectLst/>
                        <a:latin typeface="Calibri" pitchFamily="34" charset="0"/>
                        <a:cs typeface="Calibri"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879061">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Criteria has been established as to when a competitive bid is required and how many bids should be obtained.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0093">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Criteria established as to what does and does not constitutes a bid.</a:t>
                      </a:r>
                      <a:b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b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Example: Should bids that excessively exceed anticipated costs (Courtesy bids) or No bids (no interest) be considered to be a competitive bid.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0911">
                <a:tc>
                  <a:txBody>
                    <a:bodyPr/>
                    <a:lstStyle/>
                    <a:p>
                      <a:pPr algn="ctr" fontAlgn="ctr"/>
                      <a:r>
                        <a:rPr lang="en-US" sz="1800" b="0" i="0" u="none" strike="noStrike">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When less than three bids are obtained, exception approval is obtained from an independent authority.</a:t>
                      </a:r>
                      <a:b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1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Justification of exceptions are documented.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09246173"/>
      </p:ext>
    </p:extLst>
  </p:cSld>
  <p:clrMapOvr>
    <a:masterClrMapping/>
  </p:clrMapOvr>
  <p:transition>
    <p:dissolv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1" y="304800"/>
            <a:ext cx="7029450" cy="1066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Bid Process Controls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3866736"/>
              </p:ext>
            </p:extLst>
          </p:nvPr>
        </p:nvGraphicFramePr>
        <p:xfrm>
          <a:off x="838200" y="1447799"/>
          <a:ext cx="7543800" cy="4876800"/>
        </p:xfrm>
        <a:graphic>
          <a:graphicData uri="http://schemas.openxmlformats.org/drawingml/2006/table">
            <a:tbl>
              <a:tblPr/>
              <a:tblGrid>
                <a:gridCol w="771170"/>
                <a:gridCol w="6772630"/>
              </a:tblGrid>
              <a:tr h="705621">
                <a:tc gridSpan="2">
                  <a:txBody>
                    <a:bodyPr/>
                    <a:lstStyle/>
                    <a:p>
                      <a:pPr algn="ctr" fontAlgn="ctr"/>
                      <a:r>
                        <a:rPr lang="en-US" sz="1800" b="1" i="0" u="none" strike="noStrike" dirty="0" smtClean="0">
                          <a:effectLst/>
                          <a:latin typeface="Verdana" panose="020B0604030504040204" pitchFamily="34" charset="0"/>
                          <a:ea typeface="Verdana" panose="020B0604030504040204" pitchFamily="34" charset="0"/>
                          <a:cs typeface="Verdana" panose="020B0604030504040204" pitchFamily="34" charset="0"/>
                        </a:rPr>
                        <a:t>Solicitation </a:t>
                      </a:r>
                      <a:r>
                        <a:rPr lang="en-US" sz="1800" b="1" i="0" u="none" strike="noStrike" dirty="0">
                          <a:effectLst/>
                          <a:latin typeface="Verdana" panose="020B0604030504040204" pitchFamily="34" charset="0"/>
                          <a:ea typeface="Verdana" panose="020B0604030504040204" pitchFamily="34" charset="0"/>
                          <a:cs typeface="Verdana" panose="020B0604030504040204" pitchFamily="34" charset="0"/>
                        </a:rPr>
                        <a:t>and Receipt of Competitive Bids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ctr" fontAlgn="ctr"/>
                      <a:endParaRPr lang="en-US" sz="1800" b="1" i="0" u="none" strike="noStrike" dirty="0">
                        <a:effectLst/>
                        <a:latin typeface="Calibri" pitchFamily="34" charset="0"/>
                        <a:cs typeface="Calibri"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514088">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Bidder qualification attributes have been determined.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1825">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Qualified bidders identified by Construction Manager (CM) and Owner.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6569">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Qualified bidders are approved by the Owner.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5624">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Request For Proposal (RFP) format established and approved.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5624">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Approved Bidders confirm that they are interested in bidding</a:t>
                      </a:r>
                      <a:r>
                        <a:rPr lang="en-US" sz="1800" b="0" i="0" u="none" strike="noStrike" dirty="0" smtClean="0">
                          <a:effectLst/>
                          <a:latin typeface="Verdana" panose="020B0604030504040204" pitchFamily="34" charset="0"/>
                          <a:ea typeface="Verdana" panose="020B0604030504040204" pitchFamily="34" charset="0"/>
                          <a:cs typeface="Verdana" panose="020B0604030504040204" pitchFamily="34" charset="0"/>
                        </a:rPr>
                        <a:t>.  </a:t>
                      </a:r>
                      <a:endPar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5624">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RFPs are sent to an adequate number of approved bidders.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1825">
                <a:tc>
                  <a:txBody>
                    <a:bodyPr/>
                    <a:lstStyle/>
                    <a:p>
                      <a:pPr algn="ctr"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effectLst/>
                          <a:latin typeface="Verdana" panose="020B0604030504040204" pitchFamily="34" charset="0"/>
                          <a:ea typeface="Verdana" panose="020B0604030504040204" pitchFamily="34" charset="0"/>
                          <a:cs typeface="Verdana" panose="020B0604030504040204" pitchFamily="34" charset="0"/>
                        </a:rPr>
                        <a:t>Approved bidders attend the Pre Bid Clarification Meeting (Usually Together).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91858586"/>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emp">
  <a:themeElements>
    <a:clrScheme name="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Tem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MT Extra" pitchFamily="18" charset="2"/>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MT Extra" pitchFamily="18" charset="2"/>
          </a:defRPr>
        </a:defPPr>
      </a:lstStyle>
    </a:lnDef>
  </a:objectDefaults>
  <a:extraClrSchemeLst>
    <a:extraClrScheme>
      <a:clrScheme name="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5790</TotalTime>
  <Pages>1</Pages>
  <Words>4846</Words>
  <Application>Microsoft Office PowerPoint</Application>
  <PresentationFormat>Letter Paper (8.5x11 in)</PresentationFormat>
  <Paragraphs>874</Paragraphs>
  <Slides>106</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106</vt:i4>
      </vt:variant>
    </vt:vector>
  </HeadingPairs>
  <TitlesOfParts>
    <vt:vector size="109" baseType="lpstr">
      <vt:lpstr>Temp</vt:lpstr>
      <vt:lpstr>Custom Design</vt:lpstr>
      <vt:lpstr>Clip</vt:lpstr>
      <vt:lpstr>Rutgers 17th Fraud Seminar  </vt:lpstr>
      <vt:lpstr>Introduction</vt:lpstr>
      <vt:lpstr>PowerPoint Presentation</vt:lpstr>
      <vt:lpstr>Safety Briefing Do Not Do This</vt:lpstr>
      <vt:lpstr>Safety Briefing Do Not Do This</vt:lpstr>
      <vt:lpstr>Safety Briefing Do Not Do This</vt:lpstr>
      <vt:lpstr>Safety Briefing Do Not Do This</vt:lpstr>
      <vt:lpstr>Safety Briefing Do Not Do This</vt:lpstr>
      <vt:lpstr>Safety Briefing Do Not Do This</vt:lpstr>
      <vt:lpstr>Safety Briefing Do Not Do This</vt:lpstr>
      <vt:lpstr>Safety Briefing Do Not Do This</vt:lpstr>
      <vt:lpstr>Safety Briefing Do Not Do This</vt:lpstr>
      <vt:lpstr>Safety Briefing Do Not Do This</vt:lpstr>
      <vt:lpstr>Safety Briefing Do Not Do This</vt:lpstr>
      <vt:lpstr>PowerPoint Presentation</vt:lpstr>
      <vt:lpstr>Giovanni Arnolfini And His Bride by Jan Van Eyck - 1434</vt:lpstr>
      <vt:lpstr>Gather Evidence</vt:lpstr>
      <vt:lpstr>FOR IMMEDIATE RELEASE        Wednesday, August 2, 2017 Owners Of Hudson County, New Jersey, Scrap Metal Company Charged With 17-Year Conspiracy To Defraud Customers </vt:lpstr>
      <vt:lpstr>Example of Cable</vt:lpstr>
      <vt:lpstr>Project Management</vt:lpstr>
      <vt:lpstr>Project Management</vt:lpstr>
      <vt:lpstr>Project Management</vt:lpstr>
      <vt:lpstr>Project Management</vt:lpstr>
      <vt:lpstr>Project Management</vt:lpstr>
      <vt:lpstr>Project Management</vt:lpstr>
      <vt:lpstr>Project Management</vt:lpstr>
      <vt:lpstr>Project Management</vt:lpstr>
      <vt:lpstr>Project Management</vt:lpstr>
      <vt:lpstr>Project Management</vt:lpstr>
      <vt:lpstr>Project Management</vt:lpstr>
      <vt:lpstr>Project Management</vt:lpstr>
      <vt:lpstr>Project Management</vt:lpstr>
      <vt:lpstr>Contracts</vt:lpstr>
      <vt:lpstr>Contracts</vt:lpstr>
      <vt:lpstr>Project Funding</vt:lpstr>
      <vt:lpstr>Demolition and Restoration Project </vt:lpstr>
      <vt:lpstr>Demolition and Restoration Project</vt:lpstr>
      <vt:lpstr>Demolition and Restoration Project</vt:lpstr>
      <vt:lpstr>Demolition and Restoration Project</vt:lpstr>
      <vt:lpstr>Demolition and Restoration Project</vt:lpstr>
      <vt:lpstr>Demolition and Restoration Project</vt:lpstr>
      <vt:lpstr>Demolition and Restoration Project</vt:lpstr>
      <vt:lpstr>Demolition and Restoration Project</vt:lpstr>
      <vt:lpstr>Demolition and Restoration Project</vt:lpstr>
      <vt:lpstr>Demolition and Restoration Project</vt:lpstr>
      <vt:lpstr>Demolition and Restoration Project</vt:lpstr>
      <vt:lpstr>Construction Management General Conditions</vt:lpstr>
      <vt:lpstr>Construction Management General Conditions</vt:lpstr>
      <vt:lpstr>Construction Management  </vt:lpstr>
      <vt:lpstr>Construction Management</vt:lpstr>
      <vt:lpstr>Construction Management</vt:lpstr>
      <vt:lpstr> Construction Management </vt:lpstr>
      <vt:lpstr>Construction Management</vt:lpstr>
      <vt:lpstr>Construction Management</vt:lpstr>
      <vt:lpstr> Construction Management </vt:lpstr>
      <vt:lpstr>Construction Management</vt:lpstr>
      <vt:lpstr>Construction Management</vt:lpstr>
      <vt:lpstr>Construction Management</vt:lpstr>
      <vt:lpstr>Construction Management</vt:lpstr>
      <vt:lpstr> Construction Management </vt:lpstr>
      <vt:lpstr> Construction Management </vt:lpstr>
      <vt:lpstr> Construction Management </vt:lpstr>
      <vt:lpstr>Construction Management</vt:lpstr>
      <vt:lpstr> Employee Reimbursables </vt:lpstr>
      <vt:lpstr>  Employee Reimbursables  </vt:lpstr>
      <vt:lpstr>  Employee Reimbursables  </vt:lpstr>
      <vt:lpstr>Temporary Site Facilities and Equipment</vt:lpstr>
      <vt:lpstr> Temporary Site Facilities and Equipment </vt:lpstr>
      <vt:lpstr> Temporary Site Facilities and Equipment </vt:lpstr>
      <vt:lpstr>PowerPoint Presentation</vt:lpstr>
      <vt:lpstr>Rental Equipment &amp; Small Tools</vt:lpstr>
      <vt:lpstr> Rental Equipment &amp; Small Tools </vt:lpstr>
      <vt:lpstr>Rental Equipment &amp; Small Tools</vt:lpstr>
      <vt:lpstr>Material</vt:lpstr>
      <vt:lpstr>Allowances</vt:lpstr>
      <vt:lpstr>Allowances</vt:lpstr>
      <vt:lpstr>Accounting Controls  Invoice Approval</vt:lpstr>
      <vt:lpstr>Invoice Approval</vt:lpstr>
      <vt:lpstr>Invoice Approval</vt:lpstr>
      <vt:lpstr>Invoice Approval</vt:lpstr>
      <vt:lpstr>PowerPoint Presentation</vt:lpstr>
      <vt:lpstr>PowerPoint Presentation</vt:lpstr>
      <vt:lpstr>Project Invoice Review</vt:lpstr>
      <vt:lpstr>Project Invoice Review</vt:lpstr>
      <vt:lpstr>Bonds  </vt:lpstr>
      <vt:lpstr>Project Controls</vt:lpstr>
      <vt:lpstr>General Conditions Summary</vt:lpstr>
      <vt:lpstr>General Conditions Summary</vt:lpstr>
      <vt:lpstr>General Conditions Summary</vt:lpstr>
      <vt:lpstr>Kickbacks / Bid Rigging / Bribery</vt:lpstr>
      <vt:lpstr>Kickbacks / Bid Rigging / Bribery</vt:lpstr>
      <vt:lpstr>Kickbacks / Bid Rigging / Bribery</vt:lpstr>
      <vt:lpstr>Kickbacks / Bid Rigging / Bribery</vt:lpstr>
      <vt:lpstr>Kickbacks / Bid Rigging / Bribery</vt:lpstr>
      <vt:lpstr>Kickbacks / Bid Rigging / Bribery</vt:lpstr>
      <vt:lpstr>Kickbacks / Bid Rigging / Bribery</vt:lpstr>
      <vt:lpstr>Bid Process Controls</vt:lpstr>
      <vt:lpstr>Bid Process Controls</vt:lpstr>
      <vt:lpstr>Bid Process Controls</vt:lpstr>
      <vt:lpstr>Bid Process Controls</vt:lpstr>
      <vt:lpstr>Bid Process Controls</vt:lpstr>
      <vt:lpstr>Bid Process Controls</vt:lpstr>
      <vt:lpstr>Bid Process Controls</vt:lpstr>
      <vt:lpstr>Bid Process Controls</vt:lpstr>
      <vt:lpstr>Bid Process Controls</vt:lpstr>
      <vt:lpstr>PowerPoint Presentation</vt:lpstr>
    </vt:vector>
  </TitlesOfParts>
  <Company>Johnson &amp; Johnson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Accounting Controls</dc:title>
  <dc:creator>Corporate Customer</dc:creator>
  <cp:lastModifiedBy>Palczewski, Thomas R.   (CAUDTRP)</cp:lastModifiedBy>
  <cp:revision>388</cp:revision>
  <cp:lastPrinted>2018-05-31T15:24:48Z</cp:lastPrinted>
  <dcterms:created xsi:type="dcterms:W3CDTF">2009-07-15T15:49:31Z</dcterms:created>
  <dcterms:modified xsi:type="dcterms:W3CDTF">2018-06-08T12:43:35Z</dcterms:modified>
</cp:coreProperties>
</file>